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Lst>
  <p:notesMasterIdLst>
    <p:notesMasterId r:id="rId16"/>
  </p:notesMasterIdLst>
  <p:sldIdLst>
    <p:sldId id="267" r:id="rId3"/>
    <p:sldId id="258" r:id="rId4"/>
    <p:sldId id="272" r:id="rId5"/>
    <p:sldId id="271" r:id="rId6"/>
    <p:sldId id="259" r:id="rId7"/>
    <p:sldId id="268" r:id="rId8"/>
    <p:sldId id="269" r:id="rId9"/>
    <p:sldId id="274" r:id="rId10"/>
    <p:sldId id="262" r:id="rId11"/>
    <p:sldId id="263" r:id="rId12"/>
    <p:sldId id="264" r:id="rId13"/>
    <p:sldId id="265"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4673" autoAdjust="0"/>
  </p:normalViewPr>
  <p:slideViewPr>
    <p:cSldViewPr>
      <p:cViewPr>
        <p:scale>
          <a:sx n="100" d="100"/>
          <a:sy n="100" d="100"/>
        </p:scale>
        <p:origin x="-372"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8D6934-8D85-419F-9A31-D16E054B77D8}" type="datetimeFigureOut">
              <a:rPr lang="en-US" smtClean="0"/>
              <a:t>12/28/2016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6F22E-96C8-41A5-9D21-142B19DEBB1E}" type="slidenum">
              <a:rPr lang="en-US" smtClean="0"/>
              <a:t>‹#›</a:t>
            </a:fld>
            <a:endParaRPr lang="en-US"/>
          </a:p>
        </p:txBody>
      </p:sp>
    </p:spTree>
    <p:extLst>
      <p:ext uri="{BB962C8B-B14F-4D97-AF65-F5344CB8AC3E}">
        <p14:creationId xmlns:p14="http://schemas.microsoft.com/office/powerpoint/2010/main" val="361286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645A6-2338-4D6D-B5E1-6CE1B0CD3FF9}"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D5F3A-E41E-48E6-8176-1AFFBB3BE6DF}"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6F225A-C378-4142-9CC4-85A5DC511978}"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EFE365-1976-4E97-B233-FB0117C7EF0F}"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326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B794A8-90C0-42EE-B6A7-93DBFF14CB03}"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2179415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48167-29BB-4E27-86C1-4583FFE17239}"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37702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3A5205-A6EC-415E-A759-973BB3427874}"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428192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2CBD65-FD63-41D0-95C3-003906350A48}" type="datetime1">
              <a:rPr lang="en-US" smtClean="0">
                <a:solidFill>
                  <a:srgbClr val="3E3D2D"/>
                </a:solidFill>
              </a:rPr>
              <a:t>12/28/2016</a:t>
            </a:fld>
            <a:endParaRPr lang="en-US" dirty="0">
              <a:solidFill>
                <a:srgbClr val="3E3D2D"/>
              </a:solidFill>
            </a:endParaRPr>
          </a:p>
        </p:txBody>
      </p:sp>
      <p:sp>
        <p:nvSpPr>
          <p:cNvPr id="8" name="Footer Placeholder 7"/>
          <p:cNvSpPr>
            <a:spLocks noGrp="1"/>
          </p:cNvSpPr>
          <p:nvPr>
            <p:ph type="ftr" sz="quarter" idx="11"/>
          </p:nvPr>
        </p:nvSpPr>
        <p:spPr/>
        <p:txBody>
          <a:bodyPr/>
          <a:lstStyle/>
          <a:p>
            <a:endParaRPr lang="en-US" dirty="0">
              <a:solidFill>
                <a:srgbClr val="3E3D2D"/>
              </a:solidFill>
            </a:endParaRPr>
          </a:p>
        </p:txBody>
      </p:sp>
      <p:sp>
        <p:nvSpPr>
          <p:cNvPr id="9" name="Slide Number Placeholder 8"/>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203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6EB73-D04E-4509-8681-5A62A2D6CB84}" type="datetime1">
              <a:rPr lang="en-US" smtClean="0">
                <a:solidFill>
                  <a:srgbClr val="3E3D2D"/>
                </a:solidFill>
              </a:rPr>
              <a:t>12/28/2016</a:t>
            </a:fld>
            <a:endParaRPr lang="en-US" dirty="0">
              <a:solidFill>
                <a:srgbClr val="3E3D2D"/>
              </a:solidFill>
            </a:endParaRPr>
          </a:p>
        </p:txBody>
      </p:sp>
      <p:sp>
        <p:nvSpPr>
          <p:cNvPr id="4" name="Footer Placeholder 3"/>
          <p:cNvSpPr>
            <a:spLocks noGrp="1"/>
          </p:cNvSpPr>
          <p:nvPr>
            <p:ph type="ftr" sz="quarter" idx="11"/>
          </p:nvPr>
        </p:nvSpPr>
        <p:spPr/>
        <p:txBody>
          <a:bodyPr/>
          <a:lstStyle/>
          <a:p>
            <a:endParaRPr lang="en-US" dirty="0">
              <a:solidFill>
                <a:srgbClr val="3E3D2D"/>
              </a:solidFill>
            </a:endParaRPr>
          </a:p>
        </p:txBody>
      </p:sp>
      <p:sp>
        <p:nvSpPr>
          <p:cNvPr id="5" name="Slide Number Placeholder 4"/>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86584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B2D1E-D51A-4AEE-B594-6901BA7E7DCC}" type="datetime1">
              <a:rPr lang="en-US" smtClean="0">
                <a:solidFill>
                  <a:srgbClr val="3E3D2D"/>
                </a:solidFill>
              </a:rPr>
              <a:t>12/28/2016</a:t>
            </a:fld>
            <a:endParaRPr lang="en-US" dirty="0">
              <a:solidFill>
                <a:srgbClr val="3E3D2D"/>
              </a:solidFill>
            </a:endParaRPr>
          </a:p>
        </p:txBody>
      </p:sp>
      <p:sp>
        <p:nvSpPr>
          <p:cNvPr id="3" name="Footer Placeholder 2"/>
          <p:cNvSpPr>
            <a:spLocks noGrp="1"/>
          </p:cNvSpPr>
          <p:nvPr>
            <p:ph type="ftr" sz="quarter" idx="11"/>
          </p:nvPr>
        </p:nvSpPr>
        <p:spPr/>
        <p:txBody>
          <a:bodyPr/>
          <a:lstStyle/>
          <a:p>
            <a:endParaRPr lang="en-US" dirty="0">
              <a:solidFill>
                <a:srgbClr val="3E3D2D"/>
              </a:solidFill>
            </a:endParaRPr>
          </a:p>
        </p:txBody>
      </p:sp>
      <p:sp>
        <p:nvSpPr>
          <p:cNvPr id="4" name="Slide Number Placeholder 3"/>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396104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05AF9-AD95-46B1-B9F5-282C4BEB346C}"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37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B5727-D82D-4CC4-BA4E-86437BFE6F88}"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ADD1E-8F63-4B11-BF95-EDDBDFC219C5}"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43911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BFBC27-3533-4970-8A9D-862BA4A6FDDF}"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1772722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B1CC92-FFE7-48D3-BA83-BCBA2A711899}"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272567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F370E-5B52-496B-BE9A-625BD9CEB09B}"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3605BF-8698-4BB4-87D1-366CFEB452FA}"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C61DA6-557D-4938-8BF0-46DE070AE650}" type="datetime1">
              <a:rPr lang="en-US" smtClean="0">
                <a:solidFill>
                  <a:srgbClr val="3E3D2D"/>
                </a:solidFill>
              </a:rPr>
              <a:t>12/28/2016</a:t>
            </a:fld>
            <a:endParaRPr lang="en-US" dirty="0">
              <a:solidFill>
                <a:srgbClr val="3E3D2D"/>
              </a:solidFill>
            </a:endParaRPr>
          </a:p>
        </p:txBody>
      </p:sp>
      <p:sp>
        <p:nvSpPr>
          <p:cNvPr id="8" name="Footer Placeholder 7"/>
          <p:cNvSpPr>
            <a:spLocks noGrp="1"/>
          </p:cNvSpPr>
          <p:nvPr>
            <p:ph type="ftr" sz="quarter" idx="11"/>
          </p:nvPr>
        </p:nvSpPr>
        <p:spPr/>
        <p:txBody>
          <a:bodyPr/>
          <a:lstStyle/>
          <a:p>
            <a:endParaRPr lang="en-US" dirty="0">
              <a:solidFill>
                <a:srgbClr val="3E3D2D"/>
              </a:solidFill>
            </a:endParaRPr>
          </a:p>
        </p:txBody>
      </p:sp>
      <p:sp>
        <p:nvSpPr>
          <p:cNvPr id="9" name="Slide Number Placeholder 8"/>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142550-1180-4C92-B7F8-3EA325B38629}" type="datetime1">
              <a:rPr lang="en-US" smtClean="0">
                <a:solidFill>
                  <a:srgbClr val="3E3D2D"/>
                </a:solidFill>
              </a:rPr>
              <a:t>12/28/2016</a:t>
            </a:fld>
            <a:endParaRPr lang="en-US" dirty="0">
              <a:solidFill>
                <a:srgbClr val="3E3D2D"/>
              </a:solidFill>
            </a:endParaRPr>
          </a:p>
        </p:txBody>
      </p:sp>
      <p:sp>
        <p:nvSpPr>
          <p:cNvPr id="4" name="Footer Placeholder 3"/>
          <p:cNvSpPr>
            <a:spLocks noGrp="1"/>
          </p:cNvSpPr>
          <p:nvPr>
            <p:ph type="ftr" sz="quarter" idx="11"/>
          </p:nvPr>
        </p:nvSpPr>
        <p:spPr/>
        <p:txBody>
          <a:bodyPr/>
          <a:lstStyle/>
          <a:p>
            <a:endParaRPr lang="en-US" dirty="0">
              <a:solidFill>
                <a:srgbClr val="3E3D2D"/>
              </a:solidFill>
            </a:endParaRPr>
          </a:p>
        </p:txBody>
      </p:sp>
      <p:sp>
        <p:nvSpPr>
          <p:cNvPr id="5" name="Slide Number Placeholder 4"/>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2533F-BB53-4DEB-9197-EB1216ABC46B}" type="datetime1">
              <a:rPr lang="en-US" smtClean="0">
                <a:solidFill>
                  <a:srgbClr val="3E3D2D"/>
                </a:solidFill>
              </a:rPr>
              <a:t>12/28/2016</a:t>
            </a:fld>
            <a:endParaRPr lang="en-US" dirty="0">
              <a:solidFill>
                <a:srgbClr val="3E3D2D"/>
              </a:solidFill>
            </a:endParaRPr>
          </a:p>
        </p:txBody>
      </p:sp>
      <p:sp>
        <p:nvSpPr>
          <p:cNvPr id="3" name="Footer Placeholder 2"/>
          <p:cNvSpPr>
            <a:spLocks noGrp="1"/>
          </p:cNvSpPr>
          <p:nvPr>
            <p:ph type="ftr" sz="quarter" idx="11"/>
          </p:nvPr>
        </p:nvSpPr>
        <p:spPr/>
        <p:txBody>
          <a:bodyPr/>
          <a:lstStyle/>
          <a:p>
            <a:endParaRPr lang="en-US" dirty="0">
              <a:solidFill>
                <a:srgbClr val="3E3D2D"/>
              </a:solidFill>
            </a:endParaRPr>
          </a:p>
        </p:txBody>
      </p:sp>
      <p:sp>
        <p:nvSpPr>
          <p:cNvPr id="4" name="Slide Number Placeholder 3"/>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95D46-A806-43E3-B8DF-465B1FBF780B}"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FA2C-1E21-4F73-B34F-1D2BE9FC258B}"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4249B27-7D5E-4D1A-B0D2-D5778B7C94B3}"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solidFill>
                <a:srgbClr val="3E3D2D"/>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96E634C-1E21-4442-8F5F-47D10AA629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1C35316-7E66-4FE3-BE35-859A7209A453}"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solidFill>
                <a:srgbClr val="3E3D2D"/>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754847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447170"/>
            <a:ext cx="6667815" cy="1819836"/>
          </a:xfrm>
        </p:spPr>
        <p:txBody>
          <a:bodyPr>
            <a:noAutofit/>
          </a:bodyPr>
          <a:lstStyle/>
          <a:p>
            <a:r>
              <a:rPr lang="en-US" sz="3200" dirty="0">
                <a:latin typeface="Times New Roman" panose="02020603050405020304" pitchFamily="18" charset="0"/>
                <a:cs typeface="Times New Roman" panose="02020603050405020304" pitchFamily="18" charset="0"/>
              </a:rPr>
              <a:t>Senior Affairs Point of Sale System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Memberships Training Course</a:t>
            </a:r>
          </a:p>
        </p:txBody>
      </p:sp>
      <p:sp>
        <p:nvSpPr>
          <p:cNvPr id="3" name="Subtitle 2"/>
          <p:cNvSpPr>
            <a:spLocks noGrp="1"/>
          </p:cNvSpPr>
          <p:nvPr>
            <p:ph type="subTitle" idx="1"/>
          </p:nvPr>
        </p:nvSpPr>
        <p:spPr>
          <a:xfrm>
            <a:off x="1219200" y="3657600"/>
            <a:ext cx="6400800" cy="1600200"/>
          </a:xfrm>
        </p:spPr>
        <p:txBody>
          <a:bodyPr>
            <a:normAutofit fontScale="92500" lnSpcReduction="20000"/>
          </a:bodyPr>
          <a:lstStyle/>
          <a:p>
            <a:r>
              <a:rPr lang="en-US" b="1" dirty="0" smtClean="0">
                <a:latin typeface="Times New Roman" panose="02020603050405020304" pitchFamily="18" charset="0"/>
                <a:cs typeface="Times New Roman" panose="02020603050405020304" pitchFamily="18" charset="0"/>
              </a:rPr>
              <a:t>Section 7</a:t>
            </a:r>
          </a:p>
          <a:p>
            <a:r>
              <a:rPr lang="en-US" smtClean="0">
                <a:latin typeface="Times New Roman" panose="02020603050405020304" pitchFamily="18" charset="0"/>
                <a:cs typeface="Times New Roman" panose="02020603050405020304" pitchFamily="18" charset="0"/>
              </a:rPr>
              <a:t>Alternate </a:t>
            </a:r>
            <a:r>
              <a:rPr lang="en-US" smtClean="0">
                <a:latin typeface="Times New Roman" panose="02020603050405020304" pitchFamily="18" charset="0"/>
                <a:cs typeface="Times New Roman" panose="02020603050405020304" pitchFamily="18" charset="0"/>
              </a:rPr>
              <a:t>Meal </a:t>
            </a:r>
            <a:r>
              <a:rPr lang="en-US" dirty="0" smtClean="0">
                <a:latin typeface="Times New Roman" panose="02020603050405020304" pitchFamily="18" charset="0"/>
                <a:cs typeface="Times New Roman" panose="02020603050405020304" pitchFamily="18" charset="0"/>
              </a:rPr>
              <a:t>and Membership Eligibility/Special Codes (For Meal Sites Only)</a:t>
            </a:r>
          </a:p>
          <a:p>
            <a:endParaRPr lang="en-US" dirty="0">
              <a:latin typeface="Times New Roman" panose="02020603050405020304" pitchFamily="18" charset="0"/>
              <a:cs typeface="Times New Roman" panose="02020603050405020304" pitchFamily="18" charset="0"/>
            </a:endParaRPr>
          </a:p>
          <a:p>
            <a:r>
              <a:rPr lang="en-US" sz="1900" i="1" dirty="0" smtClean="0">
                <a:latin typeface="Times New Roman" panose="02020603050405020304" pitchFamily="18" charset="0"/>
                <a:cs typeface="Times New Roman" panose="02020603050405020304" pitchFamily="18" charset="0"/>
              </a:rPr>
              <a:t>Revised December 28, 2016</a:t>
            </a:r>
          </a:p>
        </p:txBody>
      </p:sp>
      <p:pic>
        <p:nvPicPr>
          <p:cNvPr id="3074" name="Picture 2" descr="C:\Users\e29297\Pictures\COA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16002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26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latin typeface="Times New Roman" panose="02020603050405020304" pitchFamily="18" charset="0"/>
                <a:cs typeface="Times New Roman" panose="02020603050405020304" pitchFamily="18" charset="0"/>
              </a:rPr>
              <a:t>DSA Memberships Course-Section 7</a:t>
            </a: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Alternate Meal Eligibility/Special Codes (For Meal Sites Only)</a:t>
            </a:r>
            <a:endParaRPr lang="en-US" sz="2800"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7848600" cy="515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96E634C-1E21-4442-8F5F-47D10AA6296F}" type="slidenum">
              <a:rPr lang="en-US" smtClean="0"/>
              <a:pPr/>
              <a:t>10</a:t>
            </a:fld>
            <a:endParaRPr lang="en-US" dirty="0"/>
          </a:p>
        </p:txBody>
      </p:sp>
      <p:sp>
        <p:nvSpPr>
          <p:cNvPr id="5" name="Rectangle 4"/>
          <p:cNvSpPr/>
          <p:nvPr/>
        </p:nvSpPr>
        <p:spPr>
          <a:xfrm>
            <a:off x="2819400" y="29718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27432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19400" y="2971800"/>
            <a:ext cx="381000" cy="38100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724400" y="2743200"/>
            <a:ext cx="457200" cy="381000"/>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B</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68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848600" cy="592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6E634C-1E21-4442-8F5F-47D10AA6296F}" type="slidenum">
              <a:rPr lang="en-US" smtClean="0"/>
              <a:pPr/>
              <a:t>11</a:t>
            </a:fld>
            <a:endParaRPr lang="en-US" dirty="0"/>
          </a:p>
        </p:txBody>
      </p:sp>
      <p:sp>
        <p:nvSpPr>
          <p:cNvPr id="4" name="Rectangle 3"/>
          <p:cNvSpPr/>
          <p:nvPr/>
        </p:nvSpPr>
        <p:spPr>
          <a:xfrm>
            <a:off x="4572000" y="3352800"/>
            <a:ext cx="457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00800" y="41148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0" y="3352800"/>
            <a:ext cx="4572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400800" y="4126468"/>
            <a:ext cx="4572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531460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39200" cy="640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96E634C-1E21-4442-8F5F-47D10AA6296F}" type="slidenum">
              <a:rPr lang="en-US" smtClean="0"/>
              <a:pPr/>
              <a:t>12</a:t>
            </a:fld>
            <a:endParaRPr lang="en-US" dirty="0"/>
          </a:p>
        </p:txBody>
      </p:sp>
      <p:sp>
        <p:nvSpPr>
          <p:cNvPr id="5" name="Rectangle 4"/>
          <p:cNvSpPr/>
          <p:nvPr/>
        </p:nvSpPr>
        <p:spPr>
          <a:xfrm>
            <a:off x="3810000" y="2438400"/>
            <a:ext cx="32004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62400" y="2514600"/>
            <a:ext cx="2895600" cy="1815882"/>
          </a:xfrm>
          <a:prstGeom prst="rect">
            <a:avLst/>
          </a:prstGeom>
          <a:solidFill>
            <a:schemeClr val="bg1"/>
          </a:solid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Note: </a:t>
            </a:r>
            <a:r>
              <a:rPr lang="en-US" sz="1400" dirty="0" smtClean="0">
                <a:latin typeface="Times New Roman" panose="02020603050405020304" pitchFamily="18" charset="0"/>
                <a:cs typeface="Times New Roman" panose="02020603050405020304" pitchFamily="18" charset="0"/>
              </a:rPr>
              <a:t>You will be taken back to the main screen and you will see the Special button now reflects the specific eligibility exception you chose.</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Click the </a:t>
            </a:r>
            <a:r>
              <a:rPr lang="en-US" sz="1400" b="1" dirty="0" smtClean="0">
                <a:latin typeface="Times New Roman" panose="02020603050405020304" pitchFamily="18" charset="0"/>
                <a:cs typeface="Times New Roman" panose="02020603050405020304" pitchFamily="18" charset="0"/>
              </a:rPr>
              <a:t>Finalize </a:t>
            </a:r>
            <a:r>
              <a:rPr lang="en-US" sz="1400" dirty="0" smtClean="0">
                <a:latin typeface="Times New Roman" panose="02020603050405020304" pitchFamily="18" charset="0"/>
                <a:cs typeface="Times New Roman" panose="02020603050405020304" pitchFamily="18" charset="0"/>
              </a:rPr>
              <a:t>button to complete the transaction.</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340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Course-Section 7</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Alternate Meal Eligibility/Special Codes (For Meal Sites Only)</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Congratulations! You have completed Section 7- Alternate Meal Eligibility/Special Codes for the DSA Memberships Course</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523"/>
          <a:stretch/>
        </p:blipFill>
        <p:spPr>
          <a:xfrm>
            <a:off x="2743200" y="3124200"/>
            <a:ext cx="3504784" cy="2113625"/>
          </a:xfrm>
          <a:prstGeom prst="rect">
            <a:avLst/>
          </a:prstGeom>
        </p:spPr>
      </p:pic>
      <p:sp>
        <p:nvSpPr>
          <p:cNvPr id="5" name="Slide Number Placeholder 4"/>
          <p:cNvSpPr>
            <a:spLocks noGrp="1"/>
          </p:cNvSpPr>
          <p:nvPr>
            <p:ph type="sldNum" sz="quarter" idx="12"/>
          </p:nvPr>
        </p:nvSpPr>
        <p:spPr/>
        <p:txBody>
          <a:bodyPr/>
          <a:lstStyle/>
          <a:p>
            <a:fld id="{796E634C-1E21-4442-8F5F-47D10AA6296F}" type="slidenum">
              <a:rPr lang="en-US" smtClean="0"/>
              <a:pPr/>
              <a:t>13</a:t>
            </a:fld>
            <a:endParaRPr lang="en-US" dirty="0"/>
          </a:p>
        </p:txBody>
      </p:sp>
    </p:spTree>
    <p:extLst>
      <p:ext uri="{BB962C8B-B14F-4D97-AF65-F5344CB8AC3E}">
        <p14:creationId xmlns:p14="http://schemas.microsoft.com/office/powerpoint/2010/main" val="3794414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Course-Section 7</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Alternate Meal Eligibility/Special Codes (For Meal Sites Only)</a:t>
            </a:r>
          </a:p>
        </p:txBody>
      </p:sp>
      <p:sp>
        <p:nvSpPr>
          <p:cNvPr id="3" name="Content Placeholder 2"/>
          <p:cNvSpPr>
            <a:spLocks noGrp="1"/>
          </p:cNvSpPr>
          <p:nvPr>
            <p:ph idx="1"/>
          </p:nvPr>
        </p:nvSpPr>
        <p:spPr>
          <a:solidFill>
            <a:schemeClr val="bg1"/>
          </a:solidFill>
        </p:spPr>
        <p:txBody>
          <a:bodyPr>
            <a:normAutofit fontScale="92500"/>
          </a:bodyPr>
          <a:lstStyle/>
          <a:p>
            <a:r>
              <a:rPr lang="en-US" b="1" dirty="0" smtClean="0">
                <a:latin typeface="Times New Roman" panose="02020603050405020304" pitchFamily="18" charset="0"/>
                <a:cs typeface="Times New Roman" panose="02020603050405020304" pitchFamily="18" charset="0"/>
              </a:rPr>
              <a:t>Congregate Free meal requirements for 60+ Seniors:</a:t>
            </a:r>
          </a:p>
          <a:p>
            <a:pPr marL="0" indent="0">
              <a:buNone/>
            </a:pPr>
            <a:r>
              <a:rPr lang="en-US" b="1" dirty="0" smtClean="0">
                <a:latin typeface="Times New Roman" panose="02020603050405020304" pitchFamily="18" charset="0"/>
                <a:cs typeface="Times New Roman" panose="02020603050405020304" pitchFamily="18" charset="0"/>
              </a:rPr>
              <a:t> </a:t>
            </a:r>
          </a:p>
          <a:p>
            <a:pPr lvl="1"/>
            <a:r>
              <a:rPr lang="en-US" b="1" dirty="0" smtClean="0">
                <a:latin typeface="Times New Roman" panose="02020603050405020304" pitchFamily="18" charset="0"/>
                <a:cs typeface="Times New Roman" panose="02020603050405020304" pitchFamily="18" charset="0"/>
              </a:rPr>
              <a:t>Congregate Lunch-</a:t>
            </a:r>
            <a:r>
              <a:rPr lang="en-US" dirty="0" smtClean="0">
                <a:latin typeface="Times New Roman" panose="02020603050405020304" pitchFamily="18" charset="0"/>
                <a:cs typeface="Times New Roman" panose="02020603050405020304" pitchFamily="18" charset="0"/>
              </a:rPr>
              <a:t>60+ Seniors Qualify for a Congregate Lunch Meal at a donation rate that is reimbursed to DSA by the AAA once the Senior has submitted a SAMS form and they are entered into the SAMS system</a:t>
            </a:r>
          </a:p>
          <a:p>
            <a:pPr lvl="1"/>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Reservations-</a:t>
            </a: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lunches at meal sites require a </a:t>
            </a:r>
            <a:r>
              <a:rPr lang="en-US" dirty="0" smtClean="0">
                <a:latin typeface="Times New Roman" panose="02020603050405020304" pitchFamily="18" charset="0"/>
                <a:cs typeface="Times New Roman" panose="02020603050405020304" pitchFamily="18" charset="0"/>
              </a:rPr>
              <a:t>reservation.  If a person does not have a reservation, they will be asked to wait until all others with reservations have been served.  After reservations are served, if there are any meals still available, they will be able to purchase a congregate donation rate.</a:t>
            </a:r>
          </a:p>
          <a:p>
            <a:pPr marL="274320" lvl="1" indent="0">
              <a:buNone/>
            </a:pPr>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Tracking-</a:t>
            </a: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a person comes into a meal site, the DSA staff will ensure they have a reservation and run their membership card through both Siriusware and the SAMS systems </a:t>
            </a:r>
            <a:r>
              <a:rPr lang="en-US" dirty="0" smtClean="0">
                <a:latin typeface="Times New Roman" panose="02020603050405020304" pitchFamily="18" charset="0"/>
                <a:cs typeface="Times New Roman" panose="02020603050405020304" pitchFamily="18" charset="0"/>
              </a:rPr>
              <a:t>for accurate </a:t>
            </a:r>
            <a:r>
              <a:rPr lang="en-US" dirty="0">
                <a:latin typeface="Times New Roman" panose="02020603050405020304" pitchFamily="18" charset="0"/>
                <a:cs typeface="Times New Roman" panose="02020603050405020304" pitchFamily="18" charset="0"/>
              </a:rPr>
              <a:t>tracking of </a:t>
            </a:r>
            <a:r>
              <a:rPr lang="en-US" dirty="0" smtClean="0">
                <a:latin typeface="Times New Roman" panose="02020603050405020304" pitchFamily="18" charset="0"/>
                <a:cs typeface="Times New Roman" panose="02020603050405020304" pitchFamily="18" charset="0"/>
              </a:rPr>
              <a:t>congregate meals</a:t>
            </a:r>
          </a:p>
          <a:p>
            <a:pPr marL="0" indent="0">
              <a:buNone/>
            </a:pP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2</a:t>
            </a:fld>
            <a:endParaRPr lang="en-US" dirty="0"/>
          </a:p>
        </p:txBody>
      </p:sp>
    </p:spTree>
    <p:extLst>
      <p:ext uri="{BB962C8B-B14F-4D97-AF65-F5344CB8AC3E}">
        <p14:creationId xmlns:p14="http://schemas.microsoft.com/office/powerpoint/2010/main" val="1656935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Times New Roman" panose="02020603050405020304" pitchFamily="18" charset="0"/>
                <a:cs typeface="Times New Roman" panose="02020603050405020304" pitchFamily="18" charset="0"/>
              </a:rPr>
              <a:t>DSA Memberships Course-Section 7</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Alternate Meal Eligibility/Special Codes (For Meal Sites Only)</a:t>
            </a:r>
            <a:endParaRPr lang="en-US" sz="2400" dirty="0"/>
          </a:p>
        </p:txBody>
      </p:sp>
      <p:sp>
        <p:nvSpPr>
          <p:cNvPr id="3" name="Content Placeholder 2"/>
          <p:cNvSpPr>
            <a:spLocks noGrp="1"/>
          </p:cNvSpPr>
          <p:nvPr>
            <p:ph idx="1"/>
          </p:nvPr>
        </p:nvSpPr>
        <p:spPr>
          <a:solidFill>
            <a:schemeClr val="bg1"/>
          </a:solidFill>
        </p:spPr>
        <p:txBody>
          <a:bodyPr/>
          <a:lstStyle/>
          <a:p>
            <a:r>
              <a:rPr lang="en-US" b="1" dirty="0">
                <a:latin typeface="Times New Roman" panose="02020603050405020304" pitchFamily="18" charset="0"/>
                <a:cs typeface="Times New Roman" panose="02020603050405020304" pitchFamily="18" charset="0"/>
              </a:rPr>
              <a:t>Exceptions to 60</a:t>
            </a:r>
            <a:r>
              <a:rPr lang="en-US" b="1" dirty="0" smtClean="0">
                <a:latin typeface="Times New Roman" panose="02020603050405020304" pitchFamily="18" charset="0"/>
                <a:cs typeface="Times New Roman" panose="02020603050405020304" pitchFamily="18" charset="0"/>
              </a:rPr>
              <a:t>+ requirement:  </a:t>
            </a:r>
          </a:p>
          <a:p>
            <a:pPr marL="0" indent="0">
              <a:buNone/>
            </a:pPr>
            <a:endParaRPr lang="en-US"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There are exceptions where a person other than the 60+ Senior Qualifies for a </a:t>
            </a:r>
            <a:r>
              <a:rPr lang="en-US" dirty="0" smtClean="0">
                <a:latin typeface="Times New Roman" panose="02020603050405020304" pitchFamily="18" charset="0"/>
                <a:cs typeface="Times New Roman" panose="02020603050405020304" pitchFamily="18" charset="0"/>
              </a:rPr>
              <a:t>congregate meal on a donation basis </a:t>
            </a:r>
            <a:r>
              <a:rPr lang="en-US" dirty="0">
                <a:latin typeface="Times New Roman" panose="02020603050405020304" pitchFamily="18" charset="0"/>
                <a:cs typeface="Times New Roman" panose="02020603050405020304" pitchFamily="18" charset="0"/>
              </a:rPr>
              <a:t>under the AAA and DSA policies as outlined in the next </a:t>
            </a:r>
            <a:r>
              <a:rPr lang="en-US" dirty="0" smtClean="0">
                <a:latin typeface="Times New Roman" panose="02020603050405020304" pitchFamily="18" charset="0"/>
                <a:cs typeface="Times New Roman" panose="02020603050405020304" pitchFamily="18" charset="0"/>
              </a:rPr>
              <a:t>screen.</a:t>
            </a:r>
          </a:p>
          <a:p>
            <a:pPr marL="274320" lvl="1" indent="0">
              <a:buNone/>
            </a:pP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meals and exception types are tracked by using Membership Cards and Aggregate cards </a:t>
            </a:r>
            <a:r>
              <a:rPr lang="en-US" dirty="0" smtClean="0">
                <a:latin typeface="Times New Roman" panose="02020603050405020304" pitchFamily="18" charset="0"/>
                <a:cs typeface="Times New Roman" panose="02020603050405020304" pitchFamily="18" charset="0"/>
              </a:rPr>
              <a:t>along with </a:t>
            </a:r>
            <a:r>
              <a:rPr lang="en-US" dirty="0">
                <a:latin typeface="Times New Roman" panose="02020603050405020304" pitchFamily="18" charset="0"/>
                <a:cs typeface="Times New Roman" panose="02020603050405020304" pitchFamily="18" charset="0"/>
              </a:rPr>
              <a:t>the Special Codes in Siriusware and tracking in the SAMS systems depending on the </a:t>
            </a:r>
            <a:r>
              <a:rPr lang="en-US" dirty="0" smtClean="0">
                <a:latin typeface="Times New Roman" panose="02020603050405020304" pitchFamily="18" charset="0"/>
                <a:cs typeface="Times New Roman" panose="02020603050405020304" pitchFamily="18" charset="0"/>
              </a:rPr>
              <a:t>eligibility type.</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3</a:t>
            </a:fld>
            <a:endParaRPr lang="en-US" dirty="0"/>
          </a:p>
        </p:txBody>
      </p:sp>
    </p:spTree>
    <p:extLst>
      <p:ext uri="{BB962C8B-B14F-4D97-AF65-F5344CB8AC3E}">
        <p14:creationId xmlns:p14="http://schemas.microsoft.com/office/powerpoint/2010/main" val="62141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229600" cy="990600"/>
          </a:xfrm>
        </p:spPr>
        <p:txBody>
          <a:bodyPr>
            <a:normAutofit/>
          </a:bodyPr>
          <a:lstStyle/>
          <a:p>
            <a:r>
              <a:rPr lang="en-US" sz="2400" dirty="0">
                <a:latin typeface="Times New Roman" panose="02020603050405020304" pitchFamily="18" charset="0"/>
                <a:cs typeface="Times New Roman" panose="02020603050405020304" pitchFamily="18" charset="0"/>
              </a:rPr>
              <a:t>DSA Memberships Course-Section 7</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Alternate Meal Eligibility/Special Codes (For Meal Sites Only)</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5181600"/>
          </a:xfrm>
        </p:spPr>
        <p:txBody>
          <a:bodyPr/>
          <a:lstStyle/>
          <a:p>
            <a:r>
              <a:rPr lang="en-US" sz="1800" dirty="0">
                <a:latin typeface="Times New Roman" panose="02020603050405020304" pitchFamily="18" charset="0"/>
                <a:cs typeface="Times New Roman" panose="02020603050405020304" pitchFamily="18" charset="0"/>
              </a:rPr>
              <a:t>Guide for Alternate “Special” Meal Eligibility Requirements at Meal </a:t>
            </a:r>
            <a:r>
              <a:rPr lang="en-US" sz="1800" dirty="0" smtClean="0">
                <a:latin typeface="Times New Roman" panose="02020603050405020304" pitchFamily="18" charset="0"/>
                <a:cs typeface="Times New Roman" panose="02020603050405020304" pitchFamily="18" charset="0"/>
              </a:rPr>
              <a:t>Sites.  </a:t>
            </a:r>
          </a:p>
          <a:p>
            <a:r>
              <a:rPr lang="en-US" sz="1800" dirty="0" smtClean="0">
                <a:latin typeface="Times New Roman" panose="02020603050405020304" pitchFamily="18" charset="0"/>
                <a:cs typeface="Times New Roman" panose="02020603050405020304" pitchFamily="18" charset="0"/>
              </a:rPr>
              <a:t>The next slides will instruct you on how to use the special codes in the Siriusware System.</a:t>
            </a:r>
            <a:endParaRPr lang="en-US" sz="1800" dirty="0">
              <a:latin typeface="Times New Roman" panose="02020603050405020304" pitchFamily="18" charset="0"/>
              <a:cs typeface="Times New Roman" panose="02020603050405020304" pitchFamily="18" charset="0"/>
            </a:endParaRPr>
          </a:p>
          <a:p>
            <a:endParaRPr lang="en-US" dirty="0"/>
          </a:p>
        </p:txBody>
      </p:sp>
      <p:pic>
        <p:nvPicPr>
          <p:cNvPr id="5" name="Picture 4"/>
          <p:cNvPicPr/>
          <p:nvPr/>
        </p:nvPicPr>
        <p:blipFill rotWithShape="1">
          <a:blip r:embed="rId2"/>
          <a:srcRect r="52597" b="23938"/>
          <a:stretch/>
        </p:blipFill>
        <p:spPr>
          <a:xfrm>
            <a:off x="381000" y="2438400"/>
            <a:ext cx="8001000" cy="4289961"/>
          </a:xfrm>
          <a:prstGeom prst="rect">
            <a:avLst/>
          </a:prstGeom>
        </p:spPr>
      </p:pic>
      <p:sp>
        <p:nvSpPr>
          <p:cNvPr id="4" name="Slide Number Placeholder 3"/>
          <p:cNvSpPr>
            <a:spLocks noGrp="1"/>
          </p:cNvSpPr>
          <p:nvPr>
            <p:ph type="sldNum" sz="quarter" idx="12"/>
          </p:nvPr>
        </p:nvSpPr>
        <p:spPr/>
        <p:txBody>
          <a:bodyPr/>
          <a:lstStyle/>
          <a:p>
            <a:fld id="{796E634C-1E21-4442-8F5F-47D10AA6296F}" type="slidenum">
              <a:rPr lang="en-US" smtClean="0"/>
              <a:pPr/>
              <a:t>4</a:t>
            </a:fld>
            <a:endParaRPr lang="en-US" dirty="0"/>
          </a:p>
        </p:txBody>
      </p:sp>
    </p:spTree>
    <p:extLst>
      <p:ext uri="{BB962C8B-B14F-4D97-AF65-F5344CB8AC3E}">
        <p14:creationId xmlns:p14="http://schemas.microsoft.com/office/powerpoint/2010/main" val="1905814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Course-Section 7</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Alternate Meal Eligibility/Special Codes (For Meal Sites Only)</a:t>
            </a:r>
            <a:endParaRPr lang="en-US" sz="2400" dirty="0"/>
          </a:p>
        </p:txBody>
      </p:sp>
      <p:sp>
        <p:nvSpPr>
          <p:cNvPr id="3" name="Content Placeholder 2"/>
          <p:cNvSpPr>
            <a:spLocks noGrp="1"/>
          </p:cNvSpPr>
          <p:nvPr>
            <p:ph idx="1"/>
          </p:nvPr>
        </p:nvSpPr>
        <p:spPr>
          <a:solidFill>
            <a:schemeClr val="bg1"/>
          </a:solidFill>
        </p:spPr>
        <p:txBody>
          <a:bodyPr>
            <a:normAutofit fontScale="47500" lnSpcReduction="20000"/>
          </a:bodyPr>
          <a:lstStyle/>
          <a:p>
            <a:r>
              <a:rPr lang="en-US" sz="2900" b="1" dirty="0" smtClean="0">
                <a:latin typeface="Times New Roman" panose="02020603050405020304" pitchFamily="18" charset="0"/>
                <a:cs typeface="Times New Roman" panose="02020603050405020304" pitchFamily="18" charset="0"/>
              </a:rPr>
              <a:t>Alternate Qualifying Memberships –Benefits and Congregate Meals for Under 60</a:t>
            </a:r>
          </a:p>
          <a:p>
            <a:pPr marL="0" indent="0">
              <a:buNone/>
            </a:pPr>
            <a:endParaRPr lang="en-US" sz="2900" b="1" dirty="0" smtClean="0">
              <a:latin typeface="Times New Roman" panose="02020603050405020304" pitchFamily="18" charset="0"/>
              <a:cs typeface="Times New Roman" panose="02020603050405020304" pitchFamily="18" charset="0"/>
            </a:endParaRPr>
          </a:p>
          <a:p>
            <a:pPr lvl="1"/>
            <a:r>
              <a:rPr lang="en-US" sz="2900" b="1" dirty="0" smtClean="0">
                <a:latin typeface="Times New Roman" panose="02020603050405020304" pitchFamily="18" charset="0"/>
                <a:cs typeface="Times New Roman" panose="02020603050405020304" pitchFamily="18" charset="0"/>
              </a:rPr>
              <a:t>Under 60 Spouse with Qualified Member-Qualifying </a:t>
            </a:r>
            <a:r>
              <a:rPr lang="en-US" sz="2900" b="1" dirty="0">
                <a:latin typeface="Times New Roman" panose="02020603050405020304" pitchFamily="18" charset="0"/>
                <a:cs typeface="Times New Roman" panose="02020603050405020304" pitchFamily="18" charset="0"/>
              </a:rPr>
              <a:t>Membership  (Benefits are the same as the qualifying senior)</a:t>
            </a:r>
          </a:p>
          <a:p>
            <a:endParaRPr lang="en-US" sz="2900" b="1" dirty="0" smtClean="0">
              <a:latin typeface="Times New Roman" panose="02020603050405020304" pitchFamily="18" charset="0"/>
              <a:cs typeface="Times New Roman" panose="02020603050405020304" pitchFamily="18" charset="0"/>
            </a:endParaRPr>
          </a:p>
          <a:p>
            <a:pPr lvl="2"/>
            <a:r>
              <a:rPr lang="en-US" sz="2900" dirty="0" smtClean="0">
                <a:latin typeface="Times New Roman" panose="02020603050405020304" pitchFamily="18" charset="0"/>
                <a:cs typeface="Times New Roman" panose="02020603050405020304" pitchFamily="18" charset="0"/>
              </a:rPr>
              <a:t>To participate in activities and receive same benefits, must be present with the qualified member</a:t>
            </a:r>
          </a:p>
          <a:p>
            <a:pPr lvl="2"/>
            <a:r>
              <a:rPr lang="en-US" sz="2900" dirty="0" smtClean="0">
                <a:latin typeface="Times New Roman" panose="02020603050405020304" pitchFamily="18" charset="0"/>
                <a:cs typeface="Times New Roman" panose="02020603050405020304" pitchFamily="18" charset="0"/>
              </a:rPr>
              <a:t>Under 60 married to Qualified Member</a:t>
            </a:r>
          </a:p>
          <a:p>
            <a:pPr lvl="2"/>
            <a:r>
              <a:rPr lang="en-US" sz="2900" dirty="0" smtClean="0">
                <a:latin typeface="Times New Roman" panose="02020603050405020304" pitchFamily="18" charset="0"/>
                <a:cs typeface="Times New Roman" panose="02020603050405020304" pitchFamily="18" charset="0"/>
              </a:rPr>
              <a:t>SAMS form filled out &amp; in SAMS System</a:t>
            </a:r>
          </a:p>
          <a:p>
            <a:pPr lvl="2"/>
            <a:r>
              <a:rPr lang="en-US" sz="2900" dirty="0" smtClean="0">
                <a:latin typeface="Times New Roman" panose="02020603050405020304" pitchFamily="18" charset="0"/>
                <a:cs typeface="Times New Roman" panose="02020603050405020304" pitchFamily="18" charset="0"/>
              </a:rPr>
              <a:t>Has a membership card – same color as qualified senior</a:t>
            </a:r>
          </a:p>
          <a:p>
            <a:pPr lvl="2"/>
            <a:r>
              <a:rPr lang="en-US" sz="2900" dirty="0" smtClean="0">
                <a:latin typeface="Times New Roman" panose="02020603050405020304" pitchFamily="18" charset="0"/>
                <a:cs typeface="Times New Roman" panose="02020603050405020304" pitchFamily="18" charset="0"/>
              </a:rPr>
              <a:t>Enter Special Code </a:t>
            </a:r>
            <a:r>
              <a:rPr lang="en-US" sz="2900" b="1" dirty="0" smtClean="0">
                <a:latin typeface="Times New Roman" panose="02020603050405020304" pitchFamily="18" charset="0"/>
                <a:cs typeface="Times New Roman" panose="02020603050405020304" pitchFamily="18" charset="0"/>
              </a:rPr>
              <a:t>32AG Spouse </a:t>
            </a:r>
            <a:r>
              <a:rPr lang="en-US" sz="2900" dirty="0" smtClean="0">
                <a:latin typeface="Times New Roman" panose="02020603050405020304" pitchFamily="18" charset="0"/>
                <a:cs typeface="Times New Roman" panose="02020603050405020304" pitchFamily="18" charset="0"/>
              </a:rPr>
              <a:t>when processing the transaction for a congregate lunch meal</a:t>
            </a:r>
          </a:p>
          <a:p>
            <a:pPr lvl="2"/>
            <a:r>
              <a:rPr lang="en-US" sz="2900" dirty="0" smtClean="0">
                <a:latin typeface="Times New Roman" panose="02020603050405020304" pitchFamily="18" charset="0"/>
                <a:cs typeface="Times New Roman" panose="02020603050405020304" pitchFamily="18" charset="0"/>
              </a:rPr>
              <a:t>Run Membership card through both </a:t>
            </a:r>
            <a:r>
              <a:rPr lang="en-US" sz="2900" b="1" dirty="0" smtClean="0">
                <a:latin typeface="Times New Roman" panose="02020603050405020304" pitchFamily="18" charset="0"/>
                <a:cs typeface="Times New Roman" panose="02020603050405020304" pitchFamily="18" charset="0"/>
              </a:rPr>
              <a:t>Siriusware and SAMS systems</a:t>
            </a:r>
          </a:p>
          <a:p>
            <a:pPr marL="320040" lvl="1" indent="0">
              <a:buNone/>
            </a:pPr>
            <a:endParaRPr lang="en-US" sz="2900" dirty="0" smtClean="0">
              <a:latin typeface="Times New Roman" panose="02020603050405020304" pitchFamily="18" charset="0"/>
              <a:cs typeface="Times New Roman" panose="02020603050405020304" pitchFamily="18" charset="0"/>
            </a:endParaRPr>
          </a:p>
          <a:p>
            <a:pPr lvl="1"/>
            <a:r>
              <a:rPr lang="en-US" sz="2900" b="1" dirty="0" smtClean="0">
                <a:latin typeface="Times New Roman" panose="02020603050405020304" pitchFamily="18" charset="0"/>
                <a:cs typeface="Times New Roman" panose="02020603050405020304" pitchFamily="18" charset="0"/>
              </a:rPr>
              <a:t>Disabled Child with Qualified Member- Qualifying Membership  (Benefits are the same as the qualifying senior)</a:t>
            </a:r>
          </a:p>
          <a:p>
            <a:pPr lvl="2"/>
            <a:r>
              <a:rPr lang="en-US" sz="2900" dirty="0" smtClean="0">
                <a:latin typeface="Times New Roman" panose="02020603050405020304" pitchFamily="18" charset="0"/>
                <a:cs typeface="Times New Roman" panose="02020603050405020304" pitchFamily="18" charset="0"/>
              </a:rPr>
              <a:t>To participate in activities and receive same benefits, must be present with the qualified member</a:t>
            </a:r>
          </a:p>
          <a:p>
            <a:pPr lvl="2"/>
            <a:r>
              <a:rPr lang="en-US" sz="2900" dirty="0" smtClean="0">
                <a:latin typeface="Times New Roman" panose="02020603050405020304" pitchFamily="18" charset="0"/>
                <a:cs typeface="Times New Roman" panose="02020603050405020304" pitchFamily="18" charset="0"/>
              </a:rPr>
              <a:t>Disabled Child must be living with the Qualified Member and their address must be the same.</a:t>
            </a:r>
          </a:p>
          <a:p>
            <a:pPr lvl="2"/>
            <a:r>
              <a:rPr lang="en-US" sz="2900" dirty="0">
                <a:latin typeface="Times New Roman" panose="02020603050405020304" pitchFamily="18" charset="0"/>
                <a:cs typeface="Times New Roman" panose="02020603050405020304" pitchFamily="18" charset="0"/>
              </a:rPr>
              <a:t>SAMS form filled out &amp; in SAMS System</a:t>
            </a:r>
          </a:p>
          <a:p>
            <a:pPr lvl="2"/>
            <a:r>
              <a:rPr lang="en-US" sz="2900" dirty="0">
                <a:latin typeface="Times New Roman" panose="02020603050405020304" pitchFamily="18" charset="0"/>
                <a:cs typeface="Times New Roman" panose="02020603050405020304" pitchFamily="18" charset="0"/>
              </a:rPr>
              <a:t>Has a membership card – same color as qualified senior</a:t>
            </a:r>
          </a:p>
          <a:p>
            <a:pPr lvl="2"/>
            <a:r>
              <a:rPr lang="en-US" sz="2900" dirty="0">
                <a:latin typeface="Times New Roman" panose="02020603050405020304" pitchFamily="18" charset="0"/>
                <a:cs typeface="Times New Roman" panose="02020603050405020304" pitchFamily="18" charset="0"/>
              </a:rPr>
              <a:t>Enter Special Code </a:t>
            </a:r>
            <a:r>
              <a:rPr lang="en-US" sz="2900" b="1" dirty="0">
                <a:latin typeface="Times New Roman" panose="02020603050405020304" pitchFamily="18" charset="0"/>
                <a:cs typeface="Times New Roman" panose="02020603050405020304" pitchFamily="18" charset="0"/>
              </a:rPr>
              <a:t>32AG </a:t>
            </a:r>
            <a:r>
              <a:rPr lang="en-US" sz="2900" b="1" dirty="0" smtClean="0">
                <a:latin typeface="Times New Roman" panose="02020603050405020304" pitchFamily="18" charset="0"/>
                <a:cs typeface="Times New Roman" panose="02020603050405020304" pitchFamily="18" charset="0"/>
              </a:rPr>
              <a:t>Disabled with Elder </a:t>
            </a:r>
            <a:r>
              <a:rPr lang="en-US" sz="2900" dirty="0">
                <a:latin typeface="Times New Roman" panose="02020603050405020304" pitchFamily="18" charset="0"/>
                <a:cs typeface="Times New Roman" panose="02020603050405020304" pitchFamily="18" charset="0"/>
              </a:rPr>
              <a:t>when processing the transaction for a congregate lunch meal</a:t>
            </a:r>
          </a:p>
          <a:p>
            <a:pPr lvl="2"/>
            <a:r>
              <a:rPr lang="en-US" sz="2900" dirty="0">
                <a:latin typeface="Times New Roman" panose="02020603050405020304" pitchFamily="18" charset="0"/>
                <a:cs typeface="Times New Roman" panose="02020603050405020304" pitchFamily="18" charset="0"/>
              </a:rPr>
              <a:t>Run </a:t>
            </a:r>
            <a:r>
              <a:rPr lang="en-US" sz="2900" dirty="0" smtClean="0">
                <a:latin typeface="Times New Roman" panose="02020603050405020304" pitchFamily="18" charset="0"/>
                <a:cs typeface="Times New Roman" panose="02020603050405020304" pitchFamily="18" charset="0"/>
              </a:rPr>
              <a:t>Membership Card </a:t>
            </a:r>
            <a:r>
              <a:rPr lang="en-US" sz="2900" dirty="0">
                <a:latin typeface="Times New Roman" panose="02020603050405020304" pitchFamily="18" charset="0"/>
                <a:cs typeface="Times New Roman" panose="02020603050405020304" pitchFamily="18" charset="0"/>
              </a:rPr>
              <a:t>through both </a:t>
            </a:r>
            <a:r>
              <a:rPr lang="en-US" sz="2900" b="1" dirty="0">
                <a:latin typeface="Times New Roman" panose="02020603050405020304" pitchFamily="18" charset="0"/>
                <a:cs typeface="Times New Roman" panose="02020603050405020304" pitchFamily="18" charset="0"/>
              </a:rPr>
              <a:t>Siriusware and SAMS </a:t>
            </a:r>
            <a:r>
              <a:rPr lang="en-US" sz="2900" b="1" dirty="0" smtClean="0">
                <a:latin typeface="Times New Roman" panose="02020603050405020304" pitchFamily="18" charset="0"/>
                <a:cs typeface="Times New Roman" panose="02020603050405020304" pitchFamily="18" charset="0"/>
              </a:rPr>
              <a:t>systems</a:t>
            </a:r>
            <a:endParaRPr lang="en-US" sz="2900" b="1" dirty="0">
              <a:latin typeface="Times New Roman" panose="02020603050405020304" pitchFamily="18" charset="0"/>
              <a:cs typeface="Times New Roman" panose="02020603050405020304" pitchFamily="18" charset="0"/>
            </a:endParaRPr>
          </a:p>
          <a:p>
            <a:pPr marL="320040" lvl="1" indent="0">
              <a:buNone/>
            </a:pPr>
            <a:endParaRPr lang="en-US" sz="2500" dirty="0" smtClean="0"/>
          </a:p>
          <a:p>
            <a:pPr lvl="1"/>
            <a:endParaRPr lang="en-US" sz="2500" dirty="0" smtClean="0"/>
          </a:p>
          <a:p>
            <a:pPr lvl="1"/>
            <a:endParaRPr lang="en-US" sz="2500" dirty="0"/>
          </a:p>
          <a:p>
            <a:pPr lvl="2"/>
            <a:endParaRPr lang="en-US" sz="2500" dirty="0" smtClean="0"/>
          </a:p>
          <a:p>
            <a:pPr marL="548640" lvl="2" indent="0">
              <a:buNone/>
            </a:pPr>
            <a:endParaRPr lang="en-US" b="1" dirty="0" smtClean="0"/>
          </a:p>
          <a:p>
            <a:pPr marL="548640" lvl="2" indent="0">
              <a:buNone/>
            </a:pPr>
            <a:endParaRPr lang="en-US" b="1" dirty="0" smtClean="0"/>
          </a:p>
          <a:p>
            <a:endParaRPr lang="en-US" b="1"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5</a:t>
            </a:fld>
            <a:endParaRPr lang="en-US" dirty="0"/>
          </a:p>
        </p:txBody>
      </p:sp>
    </p:spTree>
    <p:extLst>
      <p:ext uri="{BB962C8B-B14F-4D97-AF65-F5344CB8AC3E}">
        <p14:creationId xmlns:p14="http://schemas.microsoft.com/office/powerpoint/2010/main" val="1811239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Course-Section 7</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Alternate Meal Eligibility/Special </a:t>
            </a:r>
            <a:r>
              <a:rPr lang="en-US" sz="2400" b="1" dirty="0" smtClean="0">
                <a:latin typeface="Times New Roman" panose="02020603050405020304" pitchFamily="18" charset="0"/>
                <a:cs typeface="Times New Roman" panose="02020603050405020304" pitchFamily="18" charset="0"/>
              </a:rPr>
              <a:t>Codes (For Meal Sites Only)</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24000"/>
            <a:ext cx="8229600" cy="5105400"/>
          </a:xfrm>
          <a:solidFill>
            <a:schemeClr val="bg1"/>
          </a:solidFill>
        </p:spPr>
        <p:txBody>
          <a:bodyPr>
            <a:normAutofit fontScale="25000" lnSpcReduction="20000"/>
          </a:bodyPr>
          <a:lstStyle/>
          <a:p>
            <a:pPr marL="0" indent="0">
              <a:buNone/>
            </a:pPr>
            <a:r>
              <a:rPr lang="en-US" sz="4800" b="1" dirty="0" smtClean="0">
                <a:latin typeface="Times New Roman" panose="02020603050405020304" pitchFamily="18" charset="0"/>
                <a:cs typeface="Times New Roman" panose="02020603050405020304" pitchFamily="18" charset="0"/>
              </a:rPr>
              <a:t>Alternate Meal Eligibility – (Congregate Meals Only, No other DSA Benefits) </a:t>
            </a:r>
          </a:p>
          <a:p>
            <a:endParaRPr lang="en-US" sz="4800" b="1" dirty="0" smtClean="0">
              <a:latin typeface="Times New Roman" panose="02020603050405020304" pitchFamily="18" charset="0"/>
              <a:cs typeface="Times New Roman" panose="02020603050405020304" pitchFamily="18" charset="0"/>
            </a:endParaRPr>
          </a:p>
          <a:p>
            <a:pPr lvl="1"/>
            <a:r>
              <a:rPr lang="en-US" sz="6400" b="1" dirty="0" smtClean="0">
                <a:latin typeface="Times New Roman" panose="02020603050405020304" pitchFamily="18" charset="0"/>
                <a:cs typeface="Times New Roman" panose="02020603050405020304" pitchFamily="18" charset="0"/>
              </a:rPr>
              <a:t>Long </a:t>
            </a:r>
            <a:r>
              <a:rPr lang="en-US" sz="6400" b="1" dirty="0">
                <a:latin typeface="Times New Roman" panose="02020603050405020304" pitchFamily="18" charset="0"/>
                <a:cs typeface="Times New Roman" panose="02020603050405020304" pitchFamily="18" charset="0"/>
              </a:rPr>
              <a:t>Term </a:t>
            </a:r>
            <a:r>
              <a:rPr lang="en-US" sz="6400" b="1" dirty="0" smtClean="0">
                <a:latin typeface="Times New Roman" panose="02020603050405020304" pitchFamily="18" charset="0"/>
                <a:cs typeface="Times New Roman" panose="02020603050405020304" pitchFamily="18" charset="0"/>
              </a:rPr>
              <a:t>Volunteer </a:t>
            </a:r>
            <a:r>
              <a:rPr lang="en-US" sz="6400" b="1" dirty="0">
                <a:latin typeface="Times New Roman" panose="02020603050405020304" pitchFamily="18" charset="0"/>
                <a:cs typeface="Times New Roman" panose="02020603050405020304" pitchFamily="18" charset="0"/>
              </a:rPr>
              <a:t>in a Meal Site </a:t>
            </a:r>
            <a:r>
              <a:rPr lang="en-US" sz="6400" b="1" dirty="0" smtClean="0">
                <a:latin typeface="Times New Roman" panose="02020603050405020304" pitchFamily="18" charset="0"/>
                <a:cs typeface="Times New Roman" panose="02020603050405020304" pitchFamily="18" charset="0"/>
              </a:rPr>
              <a:t>Kitchen –Membership Card Meal Only </a:t>
            </a:r>
          </a:p>
          <a:p>
            <a:pPr lvl="2"/>
            <a:r>
              <a:rPr lang="en-US" sz="4600" dirty="0" smtClean="0">
                <a:latin typeface="Times New Roman" panose="02020603050405020304" pitchFamily="18" charset="0"/>
                <a:cs typeface="Times New Roman" panose="02020603050405020304" pitchFamily="18" charset="0"/>
              </a:rPr>
              <a:t>Is volunteering for more than a week</a:t>
            </a:r>
          </a:p>
          <a:p>
            <a:pPr lvl="2"/>
            <a:r>
              <a:rPr lang="en-US" sz="4600" dirty="0" smtClean="0">
                <a:latin typeface="Times New Roman" panose="02020603050405020304" pitchFamily="18" charset="0"/>
                <a:cs typeface="Times New Roman" panose="02020603050405020304" pitchFamily="18" charset="0"/>
              </a:rPr>
              <a:t>Must </a:t>
            </a:r>
            <a:r>
              <a:rPr lang="en-US" sz="4600" dirty="0">
                <a:latin typeface="Times New Roman" panose="02020603050405020304" pitchFamily="18" charset="0"/>
                <a:cs typeface="Times New Roman" panose="02020603050405020304" pitchFamily="18" charset="0"/>
              </a:rPr>
              <a:t>be a volunteer in the kitchen or for meal cleanup on the same day of obtaining the congregate meal to qualify </a:t>
            </a:r>
          </a:p>
          <a:p>
            <a:pPr lvl="2"/>
            <a:r>
              <a:rPr lang="en-US" sz="4800" dirty="0">
                <a:latin typeface="Times New Roman" panose="02020603050405020304" pitchFamily="18" charset="0"/>
                <a:cs typeface="Times New Roman" panose="02020603050405020304" pitchFamily="18" charset="0"/>
              </a:rPr>
              <a:t>Under 60+ years old</a:t>
            </a:r>
          </a:p>
          <a:p>
            <a:pPr lvl="2"/>
            <a:r>
              <a:rPr lang="en-US" sz="4800" dirty="0">
                <a:latin typeface="Times New Roman" panose="02020603050405020304" pitchFamily="18" charset="0"/>
                <a:cs typeface="Times New Roman" panose="02020603050405020304" pitchFamily="18" charset="0"/>
              </a:rPr>
              <a:t>SAMS form filled out &amp; in SAMS System</a:t>
            </a:r>
          </a:p>
          <a:p>
            <a:pPr lvl="2"/>
            <a:r>
              <a:rPr lang="en-US" sz="4800" dirty="0">
                <a:latin typeface="Times New Roman" panose="02020603050405020304" pitchFamily="18" charset="0"/>
                <a:cs typeface="Times New Roman" panose="02020603050405020304" pitchFamily="18" charset="0"/>
              </a:rPr>
              <a:t>Has a membership card </a:t>
            </a:r>
            <a:r>
              <a:rPr lang="en-US" sz="4800" dirty="0" smtClean="0">
                <a:latin typeface="Times New Roman" panose="02020603050405020304" pitchFamily="18" charset="0"/>
                <a:cs typeface="Times New Roman" panose="02020603050405020304" pitchFamily="18" charset="0"/>
              </a:rPr>
              <a:t>(blue eligibility membership card) </a:t>
            </a:r>
            <a:r>
              <a:rPr lang="en-US" sz="4800" b="1" dirty="0" smtClean="0">
                <a:latin typeface="Times New Roman" panose="02020603050405020304" pitchFamily="18" charset="0"/>
                <a:cs typeface="Times New Roman" panose="02020603050405020304" pitchFamily="18" charset="0"/>
              </a:rPr>
              <a:t>Write Meals Only </a:t>
            </a:r>
            <a:r>
              <a:rPr lang="en-US" sz="4800" dirty="0" smtClean="0">
                <a:latin typeface="Times New Roman" panose="02020603050405020304" pitchFamily="18" charset="0"/>
                <a:cs typeface="Times New Roman" panose="02020603050405020304" pitchFamily="18" charset="0"/>
              </a:rPr>
              <a:t> on the back of the card with permanent black marker.</a:t>
            </a:r>
            <a:endParaRPr lang="en-US" sz="4800" dirty="0">
              <a:latin typeface="Times New Roman" panose="02020603050405020304" pitchFamily="18" charset="0"/>
              <a:cs typeface="Times New Roman" panose="02020603050405020304" pitchFamily="18" charset="0"/>
            </a:endParaRPr>
          </a:p>
          <a:p>
            <a:pPr lvl="2"/>
            <a:r>
              <a:rPr lang="en-US" sz="4800" dirty="0">
                <a:latin typeface="Times New Roman" panose="02020603050405020304" pitchFamily="18" charset="0"/>
                <a:cs typeface="Times New Roman" panose="02020603050405020304" pitchFamily="18" charset="0"/>
              </a:rPr>
              <a:t>Run Membership Card through both Siriusware and SAMS </a:t>
            </a:r>
          </a:p>
          <a:p>
            <a:pPr lvl="2"/>
            <a:r>
              <a:rPr lang="en-US" sz="4800" dirty="0">
                <a:latin typeface="Times New Roman" panose="02020603050405020304" pitchFamily="18" charset="0"/>
                <a:cs typeface="Times New Roman" panose="02020603050405020304" pitchFamily="18" charset="0"/>
              </a:rPr>
              <a:t>Enter Special Code </a:t>
            </a:r>
            <a:r>
              <a:rPr lang="en-US" sz="4800" b="1" dirty="0" smtClean="0">
                <a:latin typeface="Times New Roman" panose="02020603050405020304" pitchFamily="18" charset="0"/>
                <a:cs typeface="Times New Roman" panose="02020603050405020304" pitchFamily="18" charset="0"/>
              </a:rPr>
              <a:t>32AGVOL </a:t>
            </a:r>
            <a:r>
              <a:rPr lang="en-US" sz="4800" dirty="0" smtClean="0">
                <a:latin typeface="Times New Roman" panose="02020603050405020304" pitchFamily="18" charset="0"/>
                <a:cs typeface="Times New Roman" panose="02020603050405020304" pitchFamily="18" charset="0"/>
              </a:rPr>
              <a:t>in</a:t>
            </a:r>
            <a:r>
              <a:rPr lang="en-US" sz="4800" b="1" dirty="0" smtClean="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Siriusware </a:t>
            </a:r>
            <a:r>
              <a:rPr lang="en-US" sz="4800" dirty="0">
                <a:latin typeface="Times New Roman" panose="02020603050405020304" pitchFamily="18" charset="0"/>
                <a:cs typeface="Times New Roman" panose="02020603050405020304" pitchFamily="18" charset="0"/>
              </a:rPr>
              <a:t>when processing the transaction for a congregate lunch </a:t>
            </a:r>
            <a:r>
              <a:rPr lang="en-US" sz="4800" dirty="0" smtClean="0">
                <a:latin typeface="Times New Roman" panose="02020603050405020304" pitchFamily="18" charset="0"/>
                <a:cs typeface="Times New Roman" panose="02020603050405020304" pitchFamily="18" charset="0"/>
              </a:rPr>
              <a:t>meal and </a:t>
            </a:r>
            <a:r>
              <a:rPr lang="en-US" sz="4800" b="1" dirty="0" smtClean="0">
                <a:latin typeface="Times New Roman" panose="02020603050405020304" pitchFamily="18" charset="0"/>
                <a:cs typeface="Times New Roman" panose="02020603050405020304" pitchFamily="18" charset="0"/>
              </a:rPr>
              <a:t>scan into the SAMS system</a:t>
            </a:r>
            <a:endParaRPr lang="en-US" sz="4800" dirty="0">
              <a:latin typeface="Times New Roman" panose="02020603050405020304" pitchFamily="18" charset="0"/>
              <a:cs typeface="Times New Roman" panose="02020603050405020304" pitchFamily="18" charset="0"/>
            </a:endParaRPr>
          </a:p>
          <a:p>
            <a:pPr lvl="2"/>
            <a:endParaRPr lang="en-US" sz="4800" dirty="0">
              <a:latin typeface="Times New Roman" panose="02020603050405020304" pitchFamily="18" charset="0"/>
              <a:cs typeface="Times New Roman" panose="02020603050405020304" pitchFamily="18" charset="0"/>
            </a:endParaRPr>
          </a:p>
          <a:p>
            <a:pPr lvl="1"/>
            <a:r>
              <a:rPr lang="en-US" sz="6400" b="1" dirty="0">
                <a:latin typeface="Times New Roman" panose="02020603050405020304" pitchFamily="18" charset="0"/>
                <a:cs typeface="Times New Roman" panose="02020603050405020304" pitchFamily="18" charset="0"/>
              </a:rPr>
              <a:t>Under 60 &amp; Living in housing attached or contiguous to the Senior Site</a:t>
            </a:r>
          </a:p>
          <a:p>
            <a:pPr lvl="2"/>
            <a:r>
              <a:rPr lang="en-US" sz="4800" dirty="0">
                <a:latin typeface="Times New Roman" panose="02020603050405020304" pitchFamily="18" charset="0"/>
                <a:cs typeface="Times New Roman" panose="02020603050405020304" pitchFamily="18" charset="0"/>
              </a:rPr>
              <a:t>Must be under </a:t>
            </a:r>
            <a:r>
              <a:rPr lang="en-US" sz="4800" dirty="0" smtClean="0">
                <a:latin typeface="Times New Roman" panose="02020603050405020304" pitchFamily="18" charset="0"/>
                <a:cs typeface="Times New Roman" panose="02020603050405020304" pitchFamily="18" charset="0"/>
              </a:rPr>
              <a:t>60 </a:t>
            </a:r>
            <a:r>
              <a:rPr lang="en-US" sz="4800" dirty="0">
                <a:latin typeface="Times New Roman" panose="02020603050405020304" pitchFamily="18" charset="0"/>
                <a:cs typeface="Times New Roman" panose="02020603050405020304" pitchFamily="18" charset="0"/>
              </a:rPr>
              <a:t>and living in housing attached or contiguous to the Senior Site.  </a:t>
            </a:r>
          </a:p>
          <a:p>
            <a:pPr lvl="2"/>
            <a:r>
              <a:rPr lang="en-US" sz="4800" dirty="0">
                <a:latin typeface="Times New Roman" panose="02020603050405020304" pitchFamily="18" charset="0"/>
                <a:cs typeface="Times New Roman" panose="02020603050405020304" pitchFamily="18" charset="0"/>
              </a:rPr>
              <a:t>SAMS form filled out &amp; in SAMS system</a:t>
            </a:r>
          </a:p>
          <a:p>
            <a:pPr lvl="2"/>
            <a:r>
              <a:rPr lang="en-US" sz="4800" dirty="0">
                <a:latin typeface="Times New Roman" panose="02020603050405020304" pitchFamily="18" charset="0"/>
                <a:cs typeface="Times New Roman" panose="02020603050405020304" pitchFamily="18" charset="0"/>
              </a:rPr>
              <a:t>Use appropriate age eligible Aggregate Card based on the </a:t>
            </a:r>
            <a:r>
              <a:rPr lang="en-US" sz="4800" dirty="0" smtClean="0">
                <a:latin typeface="Times New Roman" panose="02020603050405020304" pitchFamily="18" charset="0"/>
                <a:cs typeface="Times New Roman" panose="02020603050405020304" pitchFamily="18" charset="0"/>
              </a:rPr>
              <a:t>person’s </a:t>
            </a:r>
            <a:r>
              <a:rPr lang="en-US" sz="4800" dirty="0">
                <a:latin typeface="Times New Roman" panose="02020603050405020304" pitchFamily="18" charset="0"/>
                <a:cs typeface="Times New Roman" panose="02020603050405020304" pitchFamily="18" charset="0"/>
              </a:rPr>
              <a:t>age to process congregate lunch meal transaction</a:t>
            </a:r>
          </a:p>
          <a:p>
            <a:pPr lvl="2"/>
            <a:r>
              <a:rPr lang="en-US" sz="4800" dirty="0">
                <a:latin typeface="Times New Roman" panose="02020603050405020304" pitchFamily="18" charset="0"/>
                <a:cs typeface="Times New Roman" panose="02020603050405020304" pitchFamily="18" charset="0"/>
              </a:rPr>
              <a:t>Run age appropriate Aggregate Card through both Siriusware and SAMS </a:t>
            </a:r>
          </a:p>
          <a:p>
            <a:pPr lvl="2"/>
            <a:r>
              <a:rPr lang="en-US" sz="4800" dirty="0">
                <a:latin typeface="Times New Roman" panose="02020603050405020304" pitchFamily="18" charset="0"/>
                <a:cs typeface="Times New Roman" panose="02020603050405020304" pitchFamily="18" charset="0"/>
              </a:rPr>
              <a:t>Enter Special Code </a:t>
            </a:r>
            <a:r>
              <a:rPr lang="en-US" sz="4800" b="1" dirty="0">
                <a:latin typeface="Times New Roman" panose="02020603050405020304" pitchFamily="18" charset="0"/>
                <a:cs typeface="Times New Roman" panose="02020603050405020304" pitchFamily="18" charset="0"/>
              </a:rPr>
              <a:t>32AG Disabled Elder House </a:t>
            </a:r>
            <a:r>
              <a:rPr lang="en-US" sz="4800" dirty="0">
                <a:latin typeface="Times New Roman" panose="02020603050405020304" pitchFamily="18" charset="0"/>
                <a:cs typeface="Times New Roman" panose="02020603050405020304" pitchFamily="18" charset="0"/>
              </a:rPr>
              <a:t>in </a:t>
            </a:r>
            <a:r>
              <a:rPr lang="en-US" sz="4800" b="1" dirty="0">
                <a:latin typeface="Times New Roman" panose="02020603050405020304" pitchFamily="18" charset="0"/>
                <a:cs typeface="Times New Roman" panose="02020603050405020304" pitchFamily="18" charset="0"/>
              </a:rPr>
              <a:t>Siriusware </a:t>
            </a:r>
            <a:r>
              <a:rPr lang="en-US" sz="4800" dirty="0">
                <a:latin typeface="Times New Roman" panose="02020603050405020304" pitchFamily="18" charset="0"/>
                <a:cs typeface="Times New Roman" panose="02020603050405020304" pitchFamily="18" charset="0"/>
              </a:rPr>
              <a:t>when processing the transaction for a congregate lunch meal </a:t>
            </a:r>
            <a:r>
              <a:rPr lang="en-US" sz="4800" dirty="0" smtClean="0">
                <a:latin typeface="Times New Roman" panose="02020603050405020304" pitchFamily="18" charset="0"/>
                <a:cs typeface="Times New Roman" panose="02020603050405020304" pitchFamily="18" charset="0"/>
              </a:rPr>
              <a:t>and </a:t>
            </a:r>
            <a:r>
              <a:rPr lang="en-US" sz="4800" b="1" dirty="0" smtClean="0">
                <a:latin typeface="Times New Roman" panose="02020603050405020304" pitchFamily="18" charset="0"/>
                <a:cs typeface="Times New Roman" panose="02020603050405020304" pitchFamily="18" charset="0"/>
              </a:rPr>
              <a:t>scan into the SAMS system</a:t>
            </a:r>
            <a:endParaRPr lang="en-US" sz="4800" b="1" dirty="0">
              <a:latin typeface="Times New Roman" panose="02020603050405020304" pitchFamily="18" charset="0"/>
              <a:cs typeface="Times New Roman" panose="02020603050405020304" pitchFamily="18" charset="0"/>
            </a:endParaRPr>
          </a:p>
          <a:p>
            <a:pPr lvl="1"/>
            <a:endParaRPr lang="en-US" sz="4800" b="1" dirty="0" smtClean="0">
              <a:latin typeface="Times New Roman" panose="02020603050405020304" pitchFamily="18" charset="0"/>
              <a:cs typeface="Times New Roman" panose="02020603050405020304" pitchFamily="18" charset="0"/>
            </a:endParaRPr>
          </a:p>
          <a:p>
            <a:pPr lvl="1"/>
            <a:r>
              <a:rPr lang="en-US" sz="6400" b="1" dirty="0" smtClean="0">
                <a:latin typeface="Times New Roman" panose="02020603050405020304" pitchFamily="18" charset="0"/>
                <a:cs typeface="Times New Roman" panose="02020603050405020304" pitchFamily="18" charset="0"/>
              </a:rPr>
              <a:t>One-Time Guest: </a:t>
            </a:r>
            <a:r>
              <a:rPr lang="en-US" sz="4800" dirty="0" smtClean="0">
                <a:latin typeface="Times New Roman" panose="02020603050405020304" pitchFamily="18" charset="0"/>
                <a:cs typeface="Times New Roman" panose="02020603050405020304" pitchFamily="18" charset="0"/>
              </a:rPr>
              <a:t>Applicants </a:t>
            </a:r>
            <a:r>
              <a:rPr lang="en-US" sz="4800" dirty="0">
                <a:latin typeface="Times New Roman" panose="02020603050405020304" pitchFamily="18" charset="0"/>
                <a:cs typeface="Times New Roman" panose="02020603050405020304" pitchFamily="18" charset="0"/>
              </a:rPr>
              <a:t>can get their first meal without registering (this is a DSA policy, not reimbursed by AAA, all persons getting a meal to be reimbursed by AAA must complete a SAMS form and be entered into the SAMS system). </a:t>
            </a:r>
            <a:endParaRPr lang="en-US" sz="4800" dirty="0" smtClean="0">
              <a:latin typeface="Times New Roman" panose="02020603050405020304" pitchFamily="18" charset="0"/>
              <a:cs typeface="Times New Roman" panose="02020603050405020304" pitchFamily="18" charset="0"/>
            </a:endParaRPr>
          </a:p>
          <a:p>
            <a:pPr marL="274320" lvl="1" indent="0">
              <a:buNone/>
            </a:pP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a:p>
            <a:pPr lvl="2"/>
            <a:r>
              <a:rPr lang="en-US" sz="4800" dirty="0">
                <a:latin typeface="Times New Roman" panose="02020603050405020304" pitchFamily="18" charset="0"/>
                <a:cs typeface="Times New Roman" panose="02020603050405020304" pitchFamily="18" charset="0"/>
              </a:rPr>
              <a:t>You must process </a:t>
            </a:r>
            <a:r>
              <a:rPr lang="en-US" sz="4800" dirty="0" smtClean="0">
                <a:latin typeface="Times New Roman" panose="02020603050405020304" pitchFamily="18" charset="0"/>
                <a:cs typeface="Times New Roman" panose="02020603050405020304" pitchFamily="18" charset="0"/>
              </a:rPr>
              <a:t>these transactions </a:t>
            </a:r>
            <a:r>
              <a:rPr lang="en-US" sz="4800" dirty="0">
                <a:latin typeface="Times New Roman" panose="02020603050405020304" pitchFamily="18" charset="0"/>
                <a:cs typeface="Times New Roman" panose="02020603050405020304" pitchFamily="18" charset="0"/>
              </a:rPr>
              <a:t>with the appropriate age eligibility aggregate card and use the appropriate special </a:t>
            </a:r>
            <a:r>
              <a:rPr lang="en-US" sz="4800" dirty="0" smtClean="0">
                <a:latin typeface="Times New Roman" panose="02020603050405020304" pitchFamily="18" charset="0"/>
                <a:cs typeface="Times New Roman" panose="02020603050405020304" pitchFamily="18" charset="0"/>
              </a:rPr>
              <a:t>code in Siriusware.  Scan all aggregate cards through the point of sales system and SAMS.  SAMS will pick up the meals that are eligible for reimbursement.  </a:t>
            </a:r>
            <a:endParaRPr lang="en-US" sz="2500"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6</a:t>
            </a:fld>
            <a:endParaRPr lang="en-US" dirty="0"/>
          </a:p>
        </p:txBody>
      </p:sp>
    </p:spTree>
    <p:extLst>
      <p:ext uri="{BB962C8B-B14F-4D97-AF65-F5344CB8AC3E}">
        <p14:creationId xmlns:p14="http://schemas.microsoft.com/office/powerpoint/2010/main" val="199117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Course-Section 7</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Alternate Meal Eligibility/Special Codes (For Meal Sites Only)</a:t>
            </a:r>
            <a:endParaRPr lang="en-US" sz="2400" dirty="0"/>
          </a:p>
        </p:txBody>
      </p:sp>
      <p:sp>
        <p:nvSpPr>
          <p:cNvPr id="3" name="Content Placeholder 2"/>
          <p:cNvSpPr>
            <a:spLocks noGrp="1"/>
          </p:cNvSpPr>
          <p:nvPr>
            <p:ph idx="1"/>
          </p:nvPr>
        </p:nvSpPr>
        <p:spPr>
          <a:solidFill>
            <a:schemeClr val="bg1"/>
          </a:solidFill>
        </p:spPr>
        <p:txBody>
          <a:bodyPr>
            <a:normAutofit lnSpcReduction="10000"/>
          </a:bodyPr>
          <a:lstStyle/>
          <a:p>
            <a:pPr lvl="0">
              <a:buClr>
                <a:srgbClr val="93A299"/>
              </a:buClr>
            </a:pPr>
            <a:r>
              <a:rPr lang="en-US" sz="2100" b="1" dirty="0">
                <a:solidFill>
                  <a:srgbClr val="292934"/>
                </a:solidFill>
                <a:latin typeface="Times New Roman" panose="02020603050405020304" pitchFamily="18" charset="0"/>
                <a:cs typeface="Times New Roman" panose="02020603050405020304" pitchFamily="18" charset="0"/>
              </a:rPr>
              <a:t>One Day Volunteer in a Meal Site Kitchen– Qualifies for a Meal </a:t>
            </a:r>
            <a:r>
              <a:rPr lang="en-US" sz="2100" b="1" dirty="0" smtClean="0">
                <a:solidFill>
                  <a:srgbClr val="292934"/>
                </a:solidFill>
                <a:latin typeface="Times New Roman" panose="02020603050405020304" pitchFamily="18" charset="0"/>
                <a:cs typeface="Times New Roman" panose="02020603050405020304" pitchFamily="18" charset="0"/>
              </a:rPr>
              <a:t>Only</a:t>
            </a:r>
          </a:p>
          <a:p>
            <a:pPr lvl="0">
              <a:buClr>
                <a:srgbClr val="93A299"/>
              </a:buClr>
            </a:pPr>
            <a:endParaRPr lang="en-US" sz="2100" b="1" dirty="0">
              <a:solidFill>
                <a:srgbClr val="292934"/>
              </a:solidFill>
              <a:latin typeface="Times New Roman" panose="02020603050405020304" pitchFamily="18" charset="0"/>
              <a:cs typeface="Times New Roman" panose="02020603050405020304" pitchFamily="18" charset="0"/>
            </a:endParaRPr>
          </a:p>
          <a:p>
            <a:pPr lvl="1">
              <a:buClr>
                <a:srgbClr val="93A299"/>
              </a:buClr>
            </a:pPr>
            <a:r>
              <a:rPr lang="en-US" sz="2200" dirty="0">
                <a:solidFill>
                  <a:srgbClr val="292934"/>
                </a:solidFill>
                <a:latin typeface="Times New Roman" panose="02020603050405020304" pitchFamily="18" charset="0"/>
                <a:cs typeface="Times New Roman" panose="02020603050405020304" pitchFamily="18" charset="0"/>
              </a:rPr>
              <a:t>Must be a volunteer in the kitchen or for meal cleanup on the same day of obtaining the congregate meal to </a:t>
            </a:r>
            <a:r>
              <a:rPr lang="en-US" sz="2200" dirty="0" smtClean="0">
                <a:solidFill>
                  <a:srgbClr val="292934"/>
                </a:solidFill>
                <a:latin typeface="Times New Roman" panose="02020603050405020304" pitchFamily="18" charset="0"/>
                <a:cs typeface="Times New Roman" panose="02020603050405020304" pitchFamily="18" charset="0"/>
              </a:rPr>
              <a:t>qualify</a:t>
            </a:r>
            <a:r>
              <a:rPr lang="en-US" sz="2800" dirty="0" smtClean="0">
                <a:solidFill>
                  <a:srgbClr val="292934"/>
                </a:solidFill>
                <a:latin typeface="Times New Roman" panose="02020603050405020304" pitchFamily="18" charset="0"/>
                <a:cs typeface="Times New Roman" panose="02020603050405020304" pitchFamily="18" charset="0"/>
              </a:rPr>
              <a:t>.</a:t>
            </a:r>
          </a:p>
          <a:p>
            <a:pPr marL="274320" lvl="1" indent="0">
              <a:buClr>
                <a:srgbClr val="93A299"/>
              </a:buClr>
              <a:buNone/>
            </a:pPr>
            <a:endParaRPr lang="en-US" sz="2800" dirty="0">
              <a:solidFill>
                <a:srgbClr val="292934"/>
              </a:solidFill>
              <a:latin typeface="Times New Roman" panose="02020603050405020304" pitchFamily="18" charset="0"/>
              <a:cs typeface="Times New Roman" panose="02020603050405020304" pitchFamily="18" charset="0"/>
            </a:endParaRPr>
          </a:p>
          <a:p>
            <a:pPr>
              <a:buClr>
                <a:srgbClr val="93A299"/>
              </a:buClr>
            </a:pPr>
            <a:r>
              <a:rPr lang="en-US" sz="2300" b="1" dirty="0" smtClean="0">
                <a:solidFill>
                  <a:srgbClr val="292934"/>
                </a:solidFill>
                <a:latin typeface="Times New Roman" panose="02020603050405020304" pitchFamily="18" charset="0"/>
                <a:cs typeface="Times New Roman" panose="02020603050405020304" pitchFamily="18" charset="0"/>
              </a:rPr>
              <a:t>How to process the meal transaction for this scenario in the point of sale system:</a:t>
            </a:r>
          </a:p>
          <a:p>
            <a:pPr lvl="2">
              <a:buClr>
                <a:srgbClr val="93A299"/>
              </a:buClr>
            </a:pPr>
            <a:r>
              <a:rPr lang="en-US" sz="2200" dirty="0" smtClean="0">
                <a:solidFill>
                  <a:srgbClr val="292934"/>
                </a:solidFill>
                <a:latin typeface="Times New Roman" panose="02020603050405020304" pitchFamily="18" charset="0"/>
                <a:cs typeface="Times New Roman" panose="02020603050405020304" pitchFamily="18" charset="0"/>
              </a:rPr>
              <a:t>Use </a:t>
            </a:r>
            <a:r>
              <a:rPr lang="en-US" sz="2200" dirty="0">
                <a:solidFill>
                  <a:srgbClr val="292934"/>
                </a:solidFill>
                <a:latin typeface="Times New Roman" panose="02020603050405020304" pitchFamily="18" charset="0"/>
                <a:cs typeface="Times New Roman" panose="02020603050405020304" pitchFamily="18" charset="0"/>
              </a:rPr>
              <a:t>appropriate age eligible Aggregate Card based on the volunteer’s age to process congregate lunch meal transaction</a:t>
            </a:r>
          </a:p>
          <a:p>
            <a:pPr lvl="2">
              <a:buClr>
                <a:srgbClr val="93A299"/>
              </a:buClr>
            </a:pPr>
            <a:r>
              <a:rPr lang="en-US" sz="2200" dirty="0">
                <a:solidFill>
                  <a:srgbClr val="292934"/>
                </a:solidFill>
                <a:latin typeface="Times New Roman" panose="02020603050405020304" pitchFamily="18" charset="0"/>
                <a:cs typeface="Times New Roman" panose="02020603050405020304" pitchFamily="18" charset="0"/>
              </a:rPr>
              <a:t>Enter Special Code </a:t>
            </a:r>
            <a:r>
              <a:rPr lang="en-US" sz="2200" b="1" dirty="0">
                <a:solidFill>
                  <a:srgbClr val="292934"/>
                </a:solidFill>
                <a:latin typeface="Times New Roman" panose="02020603050405020304" pitchFamily="18" charset="0"/>
                <a:cs typeface="Times New Roman" panose="02020603050405020304" pitchFamily="18" charset="0"/>
              </a:rPr>
              <a:t>32AG Volunteer </a:t>
            </a:r>
            <a:r>
              <a:rPr lang="en-US" sz="2200" dirty="0">
                <a:solidFill>
                  <a:srgbClr val="292934"/>
                </a:solidFill>
                <a:latin typeface="Times New Roman" panose="02020603050405020304" pitchFamily="18" charset="0"/>
                <a:cs typeface="Times New Roman" panose="02020603050405020304" pitchFamily="18" charset="0"/>
              </a:rPr>
              <a:t>when processing the transaction for a congregate lunch meal</a:t>
            </a:r>
          </a:p>
          <a:p>
            <a:pPr lvl="2">
              <a:buClr>
                <a:srgbClr val="93A299"/>
              </a:buClr>
            </a:pPr>
            <a:r>
              <a:rPr lang="en-US" sz="2200" dirty="0">
                <a:solidFill>
                  <a:srgbClr val="292934"/>
                </a:solidFill>
                <a:latin typeface="Times New Roman" panose="02020603050405020304" pitchFamily="18" charset="0"/>
                <a:cs typeface="Times New Roman" panose="02020603050405020304" pitchFamily="18" charset="0"/>
              </a:rPr>
              <a:t>Run Aggregate Card through </a:t>
            </a:r>
            <a:r>
              <a:rPr lang="en-US" sz="2200" b="1" dirty="0">
                <a:solidFill>
                  <a:srgbClr val="292934"/>
                </a:solidFill>
                <a:latin typeface="Times New Roman" panose="02020603050405020304" pitchFamily="18" charset="0"/>
                <a:cs typeface="Times New Roman" panose="02020603050405020304" pitchFamily="18" charset="0"/>
              </a:rPr>
              <a:t>Siriusware </a:t>
            </a:r>
            <a:r>
              <a:rPr lang="en-US" sz="2200" b="1" dirty="0" smtClean="0">
                <a:solidFill>
                  <a:srgbClr val="292934"/>
                </a:solidFill>
                <a:latin typeface="Times New Roman" panose="02020603050405020304" pitchFamily="18" charset="0"/>
                <a:cs typeface="Times New Roman" panose="02020603050405020304" pitchFamily="18" charset="0"/>
              </a:rPr>
              <a:t>and SAMS System</a:t>
            </a:r>
            <a:endParaRPr lang="en-US" sz="2200" b="1" dirty="0">
              <a:solidFill>
                <a:srgbClr val="292934"/>
              </a:solidFill>
              <a:latin typeface="Times New Roman" panose="02020603050405020304" pitchFamily="18" charset="0"/>
              <a:cs typeface="Times New Roman" panose="02020603050405020304" pitchFamily="18" charset="0"/>
            </a:endParaRPr>
          </a:p>
          <a:p>
            <a:pPr lvl="2">
              <a:buClr>
                <a:srgbClr val="93A299"/>
              </a:buClr>
            </a:pPr>
            <a:endParaRPr lang="en-US" sz="1200" b="1" dirty="0">
              <a:solidFill>
                <a:srgbClr val="292934"/>
              </a:solidFill>
            </a:endParaRPr>
          </a:p>
          <a:p>
            <a:endParaRPr lang="en-US"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7</a:t>
            </a:fld>
            <a:endParaRPr lang="en-US" dirty="0"/>
          </a:p>
        </p:txBody>
      </p:sp>
    </p:spTree>
    <p:extLst>
      <p:ext uri="{BB962C8B-B14F-4D97-AF65-F5344CB8AC3E}">
        <p14:creationId xmlns:p14="http://schemas.microsoft.com/office/powerpoint/2010/main" val="416430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514600"/>
            <a:ext cx="1716868" cy="111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2400" dirty="0">
                <a:latin typeface="Times New Roman" panose="02020603050405020304" pitchFamily="18" charset="0"/>
                <a:cs typeface="Times New Roman" panose="02020603050405020304" pitchFamily="18" charset="0"/>
              </a:rPr>
              <a:t>DSA Memberships Course-Section 7</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Alternate Meal Eligibility/Special Codes (For Meal Sites Only)</a:t>
            </a:r>
            <a:endParaRPr lang="en-US" dirty="0"/>
          </a:p>
        </p:txBody>
      </p:sp>
      <p:sp>
        <p:nvSpPr>
          <p:cNvPr id="3" name="Content Placeholder 2"/>
          <p:cNvSpPr>
            <a:spLocks noGrp="1"/>
          </p:cNvSpPr>
          <p:nvPr>
            <p:ph idx="1"/>
          </p:nvPr>
        </p:nvSpPr>
        <p:spPr/>
        <p:txBody>
          <a:bodyPr/>
          <a:lstStyle/>
          <a:p>
            <a:pPr marL="0" indent="0">
              <a:spcBef>
                <a:spcPts val="0"/>
              </a:spcBef>
              <a:buNone/>
            </a:pPr>
            <a:r>
              <a:rPr lang="en-US" b="1" dirty="0" smtClean="0">
                <a:latin typeface="Times New Roman" panose="02020603050405020304" pitchFamily="18" charset="0"/>
                <a:cs typeface="Times New Roman" panose="02020603050405020304" pitchFamily="18" charset="0"/>
              </a:rPr>
              <a:t>DSA Meal Site:  </a:t>
            </a:r>
            <a:r>
              <a:rPr lang="en-US" dirty="0">
                <a:latin typeface="Times New Roman" panose="02020603050405020304" pitchFamily="18" charset="0"/>
                <a:cs typeface="Times New Roman" panose="02020603050405020304" pitchFamily="18" charset="0"/>
              </a:rPr>
              <a:t>Every lunch meal at a meal site must be accounted for in the Siriusware and SAMS systems.  </a:t>
            </a:r>
            <a:r>
              <a:rPr lang="en-US" dirty="0" smtClean="0">
                <a:latin typeface="Times New Roman" panose="02020603050405020304" pitchFamily="18" charset="0"/>
                <a:cs typeface="Times New Roman" panose="02020603050405020304" pitchFamily="18" charset="0"/>
              </a:rPr>
              <a:t>DSA Meal </a:t>
            </a:r>
            <a:r>
              <a:rPr lang="en-US" dirty="0">
                <a:latin typeface="Times New Roman" panose="02020603050405020304" pitchFamily="18" charset="0"/>
                <a:cs typeface="Times New Roman" panose="02020603050405020304" pitchFamily="18" charset="0"/>
              </a:rPr>
              <a:t>Sites </a:t>
            </a:r>
            <a:r>
              <a:rPr lang="en-US" dirty="0" smtClean="0">
                <a:latin typeface="Times New Roman" panose="02020603050405020304" pitchFamily="18" charset="0"/>
                <a:cs typeface="Times New Roman" panose="02020603050405020304" pitchFamily="18" charset="0"/>
              </a:rPr>
              <a:t>are listed below: </a:t>
            </a:r>
          </a:p>
          <a:p>
            <a:pPr marL="0" indent="0">
              <a:spcBef>
                <a:spcPts val="0"/>
              </a:spcBef>
              <a:buNone/>
            </a:pPr>
            <a:endParaRPr lang="en-US" dirty="0" smtClean="0">
              <a:latin typeface="Times New Roman" panose="02020603050405020304" pitchFamily="18" charset="0"/>
              <a:cs typeface="Times New Roman" panose="02020603050405020304" pitchFamily="18" charset="0"/>
            </a:endParaRPr>
          </a:p>
          <a:p>
            <a:pPr marL="0" indent="0">
              <a:spcBef>
                <a:spcPts val="0"/>
              </a:spcBef>
              <a:buNone/>
            </a:pPr>
            <a:r>
              <a:rPr lang="en-US" sz="2000" b="1" dirty="0" smtClean="0">
                <a:latin typeface="Times New Roman" panose="02020603050405020304" pitchFamily="18" charset="0"/>
                <a:cs typeface="Times New Roman" panose="02020603050405020304" pitchFamily="18" charset="0"/>
              </a:rPr>
              <a:t>Senior Centers:</a:t>
            </a:r>
          </a:p>
          <a:p>
            <a:pPr lvl="2">
              <a:spcBef>
                <a:spcPts val="0"/>
              </a:spcBef>
            </a:pPr>
            <a:r>
              <a:rPr lang="en-US" dirty="0" smtClean="0">
                <a:latin typeface="Times New Roman" panose="02020603050405020304" pitchFamily="18" charset="0"/>
                <a:cs typeface="Times New Roman" panose="02020603050405020304" pitchFamily="18" charset="0"/>
              </a:rPr>
              <a:t>Barelas Senior Center</a:t>
            </a:r>
          </a:p>
          <a:p>
            <a:pPr lvl="2">
              <a:spcBef>
                <a:spcPts val="0"/>
              </a:spcBef>
            </a:pPr>
            <a:r>
              <a:rPr lang="en-US" dirty="0" smtClean="0">
                <a:latin typeface="Times New Roman" panose="02020603050405020304" pitchFamily="18" charset="0"/>
                <a:cs typeface="Times New Roman" panose="02020603050405020304" pitchFamily="18" charset="0"/>
              </a:rPr>
              <a:t>North Valley Senior Center</a:t>
            </a:r>
          </a:p>
          <a:p>
            <a:pPr lvl="2">
              <a:spcBef>
                <a:spcPts val="0"/>
              </a:spcBef>
            </a:pPr>
            <a:r>
              <a:rPr lang="en-US" dirty="0" smtClean="0">
                <a:latin typeface="Times New Roman" panose="02020603050405020304" pitchFamily="18" charset="0"/>
                <a:cs typeface="Times New Roman" panose="02020603050405020304" pitchFamily="18" charset="0"/>
              </a:rPr>
              <a:t>Los Volcanes Senior Center</a:t>
            </a:r>
          </a:p>
          <a:p>
            <a:pPr lvl="2">
              <a:spcBef>
                <a:spcPts val="0"/>
              </a:spcBef>
            </a:pPr>
            <a:endParaRPr lang="en-US" dirty="0" smtClean="0">
              <a:latin typeface="Times New Roman" panose="02020603050405020304" pitchFamily="18" charset="0"/>
              <a:cs typeface="Times New Roman" panose="02020603050405020304" pitchFamily="18" charset="0"/>
            </a:endParaRPr>
          </a:p>
          <a:p>
            <a:pPr marL="547688" lvl="1" indent="-547688">
              <a:spcBef>
                <a:spcPts val="0"/>
              </a:spcBef>
              <a:buNone/>
            </a:pPr>
            <a:r>
              <a:rPr lang="en-US" b="1" dirty="0" smtClean="0">
                <a:latin typeface="Times New Roman" panose="02020603050405020304" pitchFamily="18" charset="0"/>
                <a:cs typeface="Times New Roman" panose="02020603050405020304" pitchFamily="18" charset="0"/>
              </a:rPr>
              <a:t>Multigenerational Centers:</a:t>
            </a:r>
          </a:p>
          <a:p>
            <a:pPr lvl="1">
              <a:spcBef>
                <a:spcPts val="0"/>
              </a:spcBef>
            </a:pPr>
            <a:r>
              <a:rPr lang="en-US" sz="1800" dirty="0" smtClean="0">
                <a:latin typeface="Times New Roman" panose="02020603050405020304" pitchFamily="18" charset="0"/>
                <a:cs typeface="Times New Roman" panose="02020603050405020304" pitchFamily="18" charset="0"/>
              </a:rPr>
              <a:t>Manzano Mesa Multigenerational Center</a:t>
            </a:r>
          </a:p>
          <a:p>
            <a:pPr lvl="1">
              <a:spcBef>
                <a:spcPts val="0"/>
              </a:spcBef>
            </a:pPr>
            <a:r>
              <a:rPr lang="en-US" sz="1800" dirty="0" smtClean="0">
                <a:latin typeface="Times New Roman" panose="02020603050405020304" pitchFamily="18" charset="0"/>
                <a:cs typeface="Times New Roman" panose="02020603050405020304" pitchFamily="18" charset="0"/>
              </a:rPr>
              <a:t>North </a:t>
            </a:r>
            <a:r>
              <a:rPr lang="en-US" sz="1800" dirty="0">
                <a:latin typeface="Times New Roman" panose="02020603050405020304" pitchFamily="18" charset="0"/>
                <a:cs typeface="Times New Roman" panose="02020603050405020304" pitchFamily="18" charset="0"/>
              </a:rPr>
              <a:t>Domingo </a:t>
            </a:r>
            <a:r>
              <a:rPr lang="en-US" sz="1800" dirty="0" smtClean="0">
                <a:latin typeface="Times New Roman" panose="02020603050405020304" pitchFamily="18" charset="0"/>
                <a:cs typeface="Times New Roman" panose="02020603050405020304" pitchFamily="18" charset="0"/>
              </a:rPr>
              <a:t>Baca Multigenerational Center</a:t>
            </a:r>
            <a:endParaRPr lang="en-US" sz="18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514600"/>
            <a:ext cx="1447800" cy="94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2092" y="3422078"/>
            <a:ext cx="1898435" cy="12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5410200"/>
            <a:ext cx="1663879"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1500" y="5391765"/>
            <a:ext cx="1905000" cy="123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96E634C-1E21-4442-8F5F-47D10AA6296F}" type="slidenum">
              <a:rPr lang="en-US" smtClean="0"/>
              <a:pPr/>
              <a:t>8</a:t>
            </a:fld>
            <a:endParaRPr lang="en-US" dirty="0"/>
          </a:p>
        </p:txBody>
      </p:sp>
    </p:spTree>
    <p:extLst>
      <p:ext uri="{BB962C8B-B14F-4D97-AF65-F5344CB8AC3E}">
        <p14:creationId xmlns:p14="http://schemas.microsoft.com/office/powerpoint/2010/main" val="1531690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0798024"/>
              </p:ext>
            </p:extLst>
          </p:nvPr>
        </p:nvGraphicFramePr>
        <p:xfrm>
          <a:off x="457200" y="381000"/>
          <a:ext cx="8382000" cy="6270823"/>
        </p:xfrm>
        <a:graphic>
          <a:graphicData uri="http://schemas.openxmlformats.org/drawingml/2006/table">
            <a:tbl>
              <a:tblPr firstRow="1" firstCol="1" bandRow="1">
                <a:tableStyleId>{5C22544A-7EE6-4342-B048-85BDC9FD1C3A}</a:tableStyleId>
              </a:tblPr>
              <a:tblGrid>
                <a:gridCol w="1814930"/>
                <a:gridCol w="1836059"/>
                <a:gridCol w="4731011"/>
              </a:tblGrid>
              <a:tr h="316104">
                <a:tc>
                  <a:txBody>
                    <a:bodyPr/>
                    <a:lstStyle/>
                    <a:p>
                      <a:pPr marL="0" marR="0">
                        <a:lnSpc>
                          <a:spcPct val="115000"/>
                        </a:lnSpc>
                        <a:spcBef>
                          <a:spcPts val="0"/>
                        </a:spcBef>
                        <a:spcAft>
                          <a:spcPts val="0"/>
                        </a:spcAft>
                        <a:tabLst>
                          <a:tab pos="1343025" algn="l"/>
                        </a:tabLst>
                      </a:pPr>
                      <a:r>
                        <a:rPr lang="en-US" sz="800" dirty="0">
                          <a:effectLst/>
                        </a:rPr>
                        <a:t>Scenario</a:t>
                      </a:r>
                      <a:endParaRPr lang="en-US" sz="800"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Alternate Eligibility/System Special </a:t>
                      </a:r>
                      <a:endParaRPr lang="en-US" sz="800"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Card Color</a:t>
                      </a:r>
                      <a:endParaRPr lang="en-US" sz="800" dirty="0">
                        <a:effectLst/>
                        <a:latin typeface="Calibri"/>
                        <a:ea typeface="Calibri"/>
                        <a:cs typeface="Times New Roman"/>
                      </a:endParaRPr>
                    </a:p>
                  </a:txBody>
                  <a:tcPr marL="49567" marR="49567" marT="0" marB="0"/>
                </a:tc>
              </a:tr>
              <a:tr h="944012">
                <a:tc>
                  <a:txBody>
                    <a:bodyPr/>
                    <a:lstStyle/>
                    <a:p>
                      <a:pPr marL="0" marR="0">
                        <a:lnSpc>
                          <a:spcPct val="115000"/>
                        </a:lnSpc>
                        <a:spcBef>
                          <a:spcPts val="0"/>
                        </a:spcBef>
                        <a:spcAft>
                          <a:spcPts val="0"/>
                        </a:spcAft>
                        <a:tabLst>
                          <a:tab pos="1343025" algn="l"/>
                        </a:tabLst>
                      </a:pPr>
                      <a:r>
                        <a:rPr lang="en-US" sz="800" dirty="0">
                          <a:effectLst/>
                        </a:rPr>
                        <a:t>Spouse Under 60 Years of age</a:t>
                      </a:r>
                    </a:p>
                    <a:p>
                      <a:pPr marL="0" marR="0">
                        <a:lnSpc>
                          <a:spcPct val="115000"/>
                        </a:lnSpc>
                        <a:spcBef>
                          <a:spcPts val="0"/>
                        </a:spcBef>
                        <a:spcAft>
                          <a:spcPts val="0"/>
                        </a:spcAft>
                        <a:tabLst>
                          <a:tab pos="1343025" algn="l"/>
                        </a:tabLst>
                      </a:pPr>
                      <a:r>
                        <a:rPr lang="en-US" sz="800" dirty="0">
                          <a:effectLst/>
                        </a:rPr>
                        <a:t> </a:t>
                      </a:r>
                    </a:p>
                    <a:p>
                      <a:pPr marL="0" marR="0">
                        <a:lnSpc>
                          <a:spcPct val="115000"/>
                        </a:lnSpc>
                        <a:spcBef>
                          <a:spcPts val="0"/>
                        </a:spcBef>
                        <a:spcAft>
                          <a:spcPts val="0"/>
                        </a:spcAft>
                        <a:tabLst>
                          <a:tab pos="1343025" algn="l"/>
                        </a:tabLst>
                      </a:pPr>
                      <a:r>
                        <a:rPr lang="en-US" sz="800" dirty="0">
                          <a:effectLst/>
                        </a:rPr>
                        <a:t> </a:t>
                      </a:r>
                      <a:endParaRPr lang="en-US" sz="800"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Eligible for </a:t>
                      </a:r>
                      <a:r>
                        <a:rPr lang="en-US" sz="800" dirty="0" smtClean="0">
                          <a:effectLst/>
                        </a:rPr>
                        <a:t>Lunch </a:t>
                      </a:r>
                      <a:r>
                        <a:rPr lang="en-US" sz="800" baseline="0" dirty="0" smtClean="0">
                          <a:effectLst/>
                        </a:rPr>
                        <a:t> on a donation basis </a:t>
                      </a:r>
                      <a:r>
                        <a:rPr lang="en-US" sz="800" dirty="0" smtClean="0">
                          <a:effectLst/>
                        </a:rPr>
                        <a:t>under </a:t>
                      </a:r>
                      <a:r>
                        <a:rPr lang="en-US" sz="800" dirty="0">
                          <a:effectLst/>
                        </a:rPr>
                        <a:t>AAA – Needs to fill out SAMS form and entered into SAMS system </a:t>
                      </a:r>
                    </a:p>
                    <a:p>
                      <a:pPr marL="0" marR="0">
                        <a:lnSpc>
                          <a:spcPct val="115000"/>
                        </a:lnSpc>
                        <a:spcBef>
                          <a:spcPts val="0"/>
                        </a:spcBef>
                        <a:spcAft>
                          <a:spcPts val="0"/>
                        </a:spcAft>
                        <a:tabLst>
                          <a:tab pos="1343025" algn="l"/>
                        </a:tabLst>
                      </a:pPr>
                      <a:r>
                        <a:rPr lang="en-US" sz="800" b="1" dirty="0">
                          <a:effectLst/>
                        </a:rPr>
                        <a:t>(32AG Spouse) </a:t>
                      </a:r>
                      <a:endParaRPr lang="en-US" sz="800" b="1"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pPr>
                      <a:r>
                        <a:rPr lang="en-US" sz="800" dirty="0">
                          <a:effectLst/>
                        </a:rPr>
                        <a:t>Same card color as qualified senior. Eligible for Title III congregate meal.  A spouse under 60 is also eligible to participate in Activities/Trips, etc. with qualified senior present.  Remember to scan through Siriusware and SAMS systems.</a:t>
                      </a:r>
                    </a:p>
                    <a:p>
                      <a:pPr marL="0" marR="0">
                        <a:lnSpc>
                          <a:spcPct val="115000"/>
                        </a:lnSpc>
                        <a:spcBef>
                          <a:spcPts val="0"/>
                        </a:spcBef>
                        <a:spcAft>
                          <a:spcPts val="0"/>
                        </a:spcAft>
                        <a:tabLst>
                          <a:tab pos="1343025" algn="l"/>
                        </a:tabLst>
                      </a:pPr>
                      <a:r>
                        <a:rPr lang="en-US" sz="800" dirty="0">
                          <a:effectLst/>
                        </a:rPr>
                        <a:t> </a:t>
                      </a:r>
                      <a:endParaRPr lang="en-US" sz="800" dirty="0">
                        <a:effectLst/>
                        <a:latin typeface="Calibri"/>
                        <a:ea typeface="Calibri"/>
                        <a:cs typeface="Times New Roman"/>
                      </a:endParaRPr>
                    </a:p>
                  </a:txBody>
                  <a:tcPr marL="49567" marR="49567" marT="0" marB="0"/>
                </a:tc>
              </a:tr>
              <a:tr h="1103053">
                <a:tc>
                  <a:txBody>
                    <a:bodyPr/>
                    <a:lstStyle/>
                    <a:p>
                      <a:pPr marL="0" marR="0">
                        <a:lnSpc>
                          <a:spcPct val="115000"/>
                        </a:lnSpc>
                        <a:spcBef>
                          <a:spcPts val="0"/>
                        </a:spcBef>
                        <a:spcAft>
                          <a:spcPts val="0"/>
                        </a:spcAft>
                      </a:pPr>
                      <a:r>
                        <a:rPr lang="en-US" sz="800" dirty="0">
                          <a:effectLst/>
                        </a:rPr>
                        <a:t>Disabled Child living with Qualified Senior 60+</a:t>
                      </a:r>
                      <a:endParaRPr lang="en-US" sz="800"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Eligible for </a:t>
                      </a:r>
                      <a:r>
                        <a:rPr lang="en-US" sz="800" dirty="0" smtClean="0">
                          <a:effectLst/>
                        </a:rPr>
                        <a:t>Lunch </a:t>
                      </a:r>
                      <a:r>
                        <a:rPr lang="en-US" sz="800" baseline="0" dirty="0" smtClean="0">
                          <a:effectLst/>
                        </a:rPr>
                        <a:t> on a donation basis </a:t>
                      </a:r>
                      <a:r>
                        <a:rPr lang="en-US" sz="800" dirty="0" smtClean="0">
                          <a:effectLst/>
                        </a:rPr>
                        <a:t>under </a:t>
                      </a:r>
                      <a:r>
                        <a:rPr lang="en-US" sz="800" dirty="0">
                          <a:effectLst/>
                        </a:rPr>
                        <a:t>AAA – Needs to fill out SAMS form and entered into SAMS </a:t>
                      </a:r>
                      <a:r>
                        <a:rPr lang="en-US" sz="800" dirty="0" smtClean="0">
                          <a:effectLst/>
                        </a:rPr>
                        <a:t>system</a:t>
                      </a:r>
                      <a:endParaRPr lang="en-US" sz="800" dirty="0">
                        <a:effectLst/>
                      </a:endParaRPr>
                    </a:p>
                    <a:p>
                      <a:pPr marL="0" marR="0">
                        <a:lnSpc>
                          <a:spcPct val="115000"/>
                        </a:lnSpc>
                        <a:spcBef>
                          <a:spcPts val="0"/>
                        </a:spcBef>
                        <a:spcAft>
                          <a:spcPts val="0"/>
                        </a:spcAft>
                        <a:tabLst>
                          <a:tab pos="1343025" algn="l"/>
                        </a:tabLst>
                      </a:pPr>
                      <a:r>
                        <a:rPr lang="en-US" sz="800" b="1" dirty="0">
                          <a:effectLst/>
                        </a:rPr>
                        <a:t>(32AG Disabled Elder House)</a:t>
                      </a:r>
                      <a:endParaRPr lang="en-US" sz="800" b="1"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Same card color as qualified senior. Eligible for Title III congregate meal.  Meals are reimbursable under AAA for disabled child living with a qualified senior. Can participate in Activities/Trips, Etc. same as qualified senior with qualified senior present. Remember to scan through Siriusware and SAMS systems.</a:t>
                      </a:r>
                      <a:endParaRPr lang="en-US" sz="800" dirty="0">
                        <a:effectLst/>
                        <a:latin typeface="Calibri"/>
                        <a:ea typeface="Calibri"/>
                        <a:cs typeface="Times New Roman"/>
                      </a:endParaRPr>
                    </a:p>
                  </a:txBody>
                  <a:tcPr marL="49567" marR="49567" marT="0" marB="0"/>
                </a:tc>
              </a:tr>
              <a:tr h="466892">
                <a:tc>
                  <a:txBody>
                    <a:bodyPr/>
                    <a:lstStyle/>
                    <a:p>
                      <a:pPr marL="0" marR="0">
                        <a:lnSpc>
                          <a:spcPct val="115000"/>
                        </a:lnSpc>
                        <a:spcBef>
                          <a:spcPts val="0"/>
                        </a:spcBef>
                        <a:spcAft>
                          <a:spcPts val="0"/>
                        </a:spcAft>
                      </a:pPr>
                      <a:r>
                        <a:rPr lang="en-US" sz="800" dirty="0">
                          <a:effectLst/>
                        </a:rPr>
                        <a:t>Caregiver of a senior over </a:t>
                      </a:r>
                      <a:r>
                        <a:rPr lang="en-US" sz="800" dirty="0" smtClean="0">
                          <a:effectLst/>
                        </a:rPr>
                        <a:t> 60 </a:t>
                      </a:r>
                      <a:r>
                        <a:rPr lang="en-US" sz="800" dirty="0">
                          <a:effectLst/>
                        </a:rPr>
                        <a:t>who is under 60 </a:t>
                      </a:r>
                      <a:endParaRPr lang="en-US" sz="800"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Not Eligible for Title III Meal – Pay full price.</a:t>
                      </a:r>
                      <a:endParaRPr lang="en-US" sz="800"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None.  Issue membership regularly based on caregiver age eligibility</a:t>
                      </a:r>
                      <a:r>
                        <a:rPr lang="en-US" sz="800" dirty="0" smtClean="0">
                          <a:effectLst/>
                        </a:rPr>
                        <a:t>.  A</a:t>
                      </a:r>
                      <a:r>
                        <a:rPr lang="en-US" sz="800" baseline="0" dirty="0" smtClean="0">
                          <a:effectLst/>
                        </a:rPr>
                        <a:t> caregiver can qualify based on their age if they are 60+.   In all other cases, caregivers, whether paid or not, are not eligible under AAA for a congregate meal.</a:t>
                      </a:r>
                      <a:endParaRPr lang="en-US" sz="800" dirty="0">
                        <a:effectLst/>
                        <a:latin typeface="Calibri"/>
                        <a:ea typeface="Calibri"/>
                        <a:cs typeface="Times New Roman"/>
                      </a:endParaRPr>
                    </a:p>
                  </a:txBody>
                  <a:tcPr marL="49567" marR="49567" marT="0" marB="0"/>
                </a:tc>
              </a:tr>
              <a:tr h="1421133">
                <a:tc>
                  <a:txBody>
                    <a:bodyPr/>
                    <a:lstStyle/>
                    <a:p>
                      <a:pPr marL="0" marR="0">
                        <a:lnSpc>
                          <a:spcPct val="115000"/>
                        </a:lnSpc>
                        <a:spcBef>
                          <a:spcPts val="0"/>
                        </a:spcBef>
                        <a:spcAft>
                          <a:spcPts val="0"/>
                        </a:spcAft>
                      </a:pPr>
                      <a:r>
                        <a:rPr lang="en-US" sz="800" dirty="0">
                          <a:effectLst/>
                        </a:rPr>
                        <a:t>Volunteer in a Meal Site Kitchen Under 60 Must be volunteering  in kitchen or meal cleanup on day of meal to be eligible.</a:t>
                      </a:r>
                    </a:p>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Scenario:  Mary is a 16 year old volunteer who helped </a:t>
                      </a:r>
                      <a:r>
                        <a:rPr lang="en-US" sz="800" dirty="0" smtClean="0">
                          <a:effectLst/>
                        </a:rPr>
                        <a:t>clean up after lunch </a:t>
                      </a:r>
                      <a:r>
                        <a:rPr lang="en-US" sz="800" dirty="0">
                          <a:effectLst/>
                        </a:rPr>
                        <a:t>today.</a:t>
                      </a:r>
                      <a:endParaRPr lang="en-US" sz="800"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Eligible for </a:t>
                      </a:r>
                      <a:r>
                        <a:rPr lang="en-US" sz="800" dirty="0" smtClean="0">
                          <a:effectLst/>
                        </a:rPr>
                        <a:t>lunch on a donation basis under </a:t>
                      </a:r>
                      <a:r>
                        <a:rPr lang="en-US" sz="800" dirty="0">
                          <a:effectLst/>
                        </a:rPr>
                        <a:t>AAA – Needs to fill out SAMS form and be </a:t>
                      </a:r>
                      <a:r>
                        <a:rPr lang="en-US" sz="800" dirty="0" smtClean="0">
                          <a:effectLst/>
                        </a:rPr>
                        <a:t>entered</a:t>
                      </a:r>
                      <a:r>
                        <a:rPr lang="en-US" sz="800" baseline="0" dirty="0" smtClean="0">
                          <a:effectLst/>
                        </a:rPr>
                        <a:t> </a:t>
                      </a:r>
                      <a:r>
                        <a:rPr lang="en-US" sz="800" dirty="0" smtClean="0">
                          <a:effectLst/>
                        </a:rPr>
                        <a:t>into </a:t>
                      </a:r>
                      <a:r>
                        <a:rPr lang="en-US" sz="800" dirty="0">
                          <a:effectLst/>
                        </a:rPr>
                        <a:t>SAMS system</a:t>
                      </a:r>
                      <a:r>
                        <a:rPr lang="en-US" sz="800" dirty="0" smtClean="0">
                          <a:effectLst/>
                        </a:rPr>
                        <a:t>.</a:t>
                      </a:r>
                      <a:endParaRPr lang="en-US" sz="800" dirty="0">
                        <a:effectLst/>
                      </a:endParaRPr>
                    </a:p>
                    <a:p>
                      <a:pPr marL="0" marR="0">
                        <a:lnSpc>
                          <a:spcPct val="115000"/>
                        </a:lnSpc>
                        <a:spcBef>
                          <a:spcPts val="0"/>
                        </a:spcBef>
                        <a:spcAft>
                          <a:spcPts val="0"/>
                        </a:spcAft>
                        <a:tabLst>
                          <a:tab pos="1343025" algn="l"/>
                        </a:tabLst>
                      </a:pPr>
                      <a:r>
                        <a:rPr lang="en-US" sz="800" b="1" dirty="0" smtClean="0">
                          <a:effectLst/>
                        </a:rPr>
                        <a:t>(</a:t>
                      </a:r>
                      <a:r>
                        <a:rPr lang="en-US" sz="800" b="1" dirty="0">
                          <a:effectLst/>
                        </a:rPr>
                        <a:t>32AG Volunteer)</a:t>
                      </a:r>
                    </a:p>
                    <a:p>
                      <a:pPr marL="0" marR="0">
                        <a:lnSpc>
                          <a:spcPct val="115000"/>
                        </a:lnSpc>
                        <a:spcBef>
                          <a:spcPts val="0"/>
                        </a:spcBef>
                        <a:spcAft>
                          <a:spcPts val="0"/>
                        </a:spcAft>
                        <a:tabLst>
                          <a:tab pos="1343025" algn="l"/>
                        </a:tabLst>
                      </a:pPr>
                      <a:r>
                        <a:rPr lang="en-US" sz="800" dirty="0">
                          <a:effectLst/>
                        </a:rPr>
                        <a:t> </a:t>
                      </a:r>
                      <a:endParaRPr lang="en-US" sz="800"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Issue appropriate membership card based on age and register in SAMS (White, Blue or Yellow) </a:t>
                      </a:r>
                    </a:p>
                    <a:p>
                      <a:pPr marL="0" marR="0">
                        <a:lnSpc>
                          <a:spcPct val="115000"/>
                        </a:lnSpc>
                        <a:spcBef>
                          <a:spcPts val="0"/>
                        </a:spcBef>
                        <a:spcAft>
                          <a:spcPts val="0"/>
                        </a:spcAft>
                        <a:tabLst>
                          <a:tab pos="1343025" algn="l"/>
                        </a:tabLst>
                      </a:pPr>
                      <a:r>
                        <a:rPr lang="en-US" sz="800" dirty="0">
                          <a:effectLst/>
                        </a:rPr>
                        <a:t> </a:t>
                      </a:r>
                    </a:p>
                    <a:p>
                      <a:pPr marL="0" marR="0">
                        <a:lnSpc>
                          <a:spcPct val="115000"/>
                        </a:lnSpc>
                        <a:spcBef>
                          <a:spcPts val="0"/>
                        </a:spcBef>
                        <a:spcAft>
                          <a:spcPts val="0"/>
                        </a:spcAft>
                        <a:tabLst>
                          <a:tab pos="1343025" algn="l"/>
                        </a:tabLst>
                      </a:pPr>
                      <a:r>
                        <a:rPr lang="en-US" sz="800" dirty="0">
                          <a:effectLst/>
                        </a:rPr>
                        <a:t>Only qualified for a meal when they have done volunteer work associated with the meal that day. The front desk staff should have a list of the meal site kitchen volunteers to ensure that the person is on the list when they run this process with the correct </a:t>
                      </a:r>
                      <a:r>
                        <a:rPr lang="en-US" sz="800" dirty="0" smtClean="0">
                          <a:effectLst/>
                        </a:rPr>
                        <a:t>special </a:t>
                      </a:r>
                      <a:r>
                        <a:rPr lang="en-US" sz="800" dirty="0">
                          <a:effectLst/>
                        </a:rPr>
                        <a:t>eligibility code in the system.</a:t>
                      </a:r>
                      <a:endParaRPr lang="en-US" sz="800" dirty="0">
                        <a:effectLst/>
                        <a:latin typeface="Calibri"/>
                        <a:ea typeface="Calibri"/>
                        <a:cs typeface="Times New Roman"/>
                      </a:endParaRPr>
                    </a:p>
                  </a:txBody>
                  <a:tcPr marL="49567" marR="49567" marT="0" marB="0"/>
                </a:tc>
              </a:tr>
              <a:tr h="1739213">
                <a:tc>
                  <a:txBody>
                    <a:bodyPr/>
                    <a:lstStyle/>
                    <a:p>
                      <a:pPr marL="0" marR="0">
                        <a:lnSpc>
                          <a:spcPct val="115000"/>
                        </a:lnSpc>
                        <a:spcBef>
                          <a:spcPts val="0"/>
                        </a:spcBef>
                        <a:spcAft>
                          <a:spcPts val="0"/>
                        </a:spcAft>
                      </a:pPr>
                      <a:r>
                        <a:rPr lang="en-US" sz="800" dirty="0">
                          <a:effectLst/>
                        </a:rPr>
                        <a:t>Under 60 living in a Senior Housing Community. This is a person living in a Senior Housing facility attached to or contiguous to a meal </a:t>
                      </a:r>
                      <a:r>
                        <a:rPr lang="en-US" sz="800" dirty="0" smtClean="0">
                          <a:effectLst/>
                        </a:rPr>
                        <a:t>site/center such </a:t>
                      </a:r>
                      <a:r>
                        <a:rPr lang="en-US" sz="800" dirty="0">
                          <a:effectLst/>
                        </a:rPr>
                        <a:t>as </a:t>
                      </a:r>
                      <a:r>
                        <a:rPr lang="en-US" sz="800" dirty="0" smtClean="0">
                          <a:effectLst/>
                        </a:rPr>
                        <a:t>Barelas </a:t>
                      </a:r>
                      <a:r>
                        <a:rPr lang="en-US" sz="800" dirty="0">
                          <a:effectLst/>
                        </a:rPr>
                        <a:t>(senior housing to the east) </a:t>
                      </a:r>
                    </a:p>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Eligible for free </a:t>
                      </a:r>
                      <a:r>
                        <a:rPr lang="en-US" sz="800" dirty="0" smtClean="0">
                          <a:effectLst/>
                        </a:rPr>
                        <a:t>lunch </a:t>
                      </a:r>
                      <a:r>
                        <a:rPr lang="en-US" sz="800" dirty="0">
                          <a:effectLst/>
                        </a:rPr>
                        <a:t>(Donations encouraged) under AAA – Needs to fill out SAMS form and entered into SAMS system.</a:t>
                      </a:r>
                    </a:p>
                    <a:p>
                      <a:pPr marL="0" marR="0">
                        <a:lnSpc>
                          <a:spcPct val="115000"/>
                        </a:lnSpc>
                        <a:spcBef>
                          <a:spcPts val="0"/>
                        </a:spcBef>
                        <a:spcAft>
                          <a:spcPts val="0"/>
                        </a:spcAft>
                        <a:tabLst>
                          <a:tab pos="1343025" algn="l"/>
                        </a:tabLst>
                      </a:pPr>
                      <a:r>
                        <a:rPr lang="en-US" sz="800" dirty="0">
                          <a:effectLst/>
                        </a:rPr>
                        <a:t> </a:t>
                      </a:r>
                    </a:p>
                    <a:p>
                      <a:pPr marL="0" marR="0">
                        <a:lnSpc>
                          <a:spcPct val="115000"/>
                        </a:lnSpc>
                        <a:spcBef>
                          <a:spcPts val="0"/>
                        </a:spcBef>
                        <a:spcAft>
                          <a:spcPts val="0"/>
                        </a:spcAft>
                      </a:pPr>
                      <a:r>
                        <a:rPr lang="en-US" sz="800" dirty="0">
                          <a:effectLst/>
                        </a:rPr>
                        <a:t>Under 60 living in a Senior Housing Community eligibility class, you will choose the Special Code:</a:t>
                      </a:r>
                    </a:p>
                    <a:p>
                      <a:pPr marL="0" marR="0">
                        <a:lnSpc>
                          <a:spcPct val="115000"/>
                        </a:lnSpc>
                        <a:spcBef>
                          <a:spcPts val="0"/>
                        </a:spcBef>
                        <a:spcAft>
                          <a:spcPts val="0"/>
                        </a:spcAft>
                        <a:tabLst>
                          <a:tab pos="1343025" algn="l"/>
                        </a:tabLst>
                      </a:pPr>
                      <a:r>
                        <a:rPr lang="en-US" sz="800" b="1" dirty="0">
                          <a:effectLst/>
                        </a:rPr>
                        <a:t>(32AG Elder House)</a:t>
                      </a:r>
                      <a:endParaRPr lang="en-US" sz="800" b="1"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Issue appropriate membership card based on age and register in SAMS (White, Blue or Yellow)  </a:t>
                      </a:r>
                    </a:p>
                    <a:p>
                      <a:pPr marL="0" marR="0">
                        <a:lnSpc>
                          <a:spcPct val="115000"/>
                        </a:lnSpc>
                        <a:spcBef>
                          <a:spcPts val="0"/>
                        </a:spcBef>
                        <a:spcAft>
                          <a:spcPts val="0"/>
                        </a:spcAft>
                        <a:tabLst>
                          <a:tab pos="1343025" algn="l"/>
                        </a:tabLst>
                      </a:pPr>
                      <a:r>
                        <a:rPr lang="en-US" sz="800" dirty="0">
                          <a:effectLst/>
                        </a:rPr>
                        <a:t> </a:t>
                      </a:r>
                    </a:p>
                    <a:p>
                      <a:pPr marL="0" marR="0">
                        <a:lnSpc>
                          <a:spcPct val="115000"/>
                        </a:lnSpc>
                        <a:spcBef>
                          <a:spcPts val="0"/>
                        </a:spcBef>
                        <a:spcAft>
                          <a:spcPts val="0"/>
                        </a:spcAft>
                        <a:tabLst>
                          <a:tab pos="1343025" algn="l"/>
                        </a:tabLst>
                      </a:pPr>
                      <a:r>
                        <a:rPr lang="en-US" sz="800" dirty="0">
                          <a:effectLst/>
                        </a:rPr>
                        <a:t>Choose the Special Code (32 AG Elder House) when processing the meal transaction </a:t>
                      </a:r>
                      <a:r>
                        <a:rPr lang="en-US" sz="800" dirty="0" smtClean="0">
                          <a:effectLst/>
                        </a:rPr>
                        <a:t>under</a:t>
                      </a:r>
                      <a:r>
                        <a:rPr lang="en-US" sz="800" baseline="0" dirty="0" smtClean="0">
                          <a:effectLst/>
                        </a:rPr>
                        <a:t> </a:t>
                      </a:r>
                      <a:r>
                        <a:rPr lang="en-US" sz="800" baseline="0" smtClean="0">
                          <a:effectLst/>
                        </a:rPr>
                        <a:t>this exception.</a:t>
                      </a:r>
                      <a:endParaRPr lang="en-US" sz="800" dirty="0">
                        <a:effectLst/>
                        <a:latin typeface="Calibri"/>
                        <a:ea typeface="Calibri"/>
                        <a:cs typeface="Times New Roman"/>
                      </a:endParaRPr>
                    </a:p>
                  </a:txBody>
                  <a:tcPr marL="49567" marR="49567" marT="0" marB="0"/>
                </a:tc>
              </a:tr>
              <a:tr h="29393">
                <a:tc>
                  <a:txBody>
                    <a:bodyPr/>
                    <a:lstStyle/>
                    <a:p>
                      <a:pPr marL="0" marR="0">
                        <a:lnSpc>
                          <a:spcPct val="115000"/>
                        </a:lnSpc>
                        <a:spcBef>
                          <a:spcPts val="0"/>
                        </a:spcBef>
                        <a:spcAft>
                          <a:spcPts val="0"/>
                        </a:spcAft>
                      </a:pPr>
                      <a:r>
                        <a:rPr lang="en-US" sz="800" dirty="0">
                          <a:effectLst/>
                        </a:rPr>
                        <a:t>One-time Guest Exception</a:t>
                      </a:r>
                      <a:endParaRPr lang="en-US" sz="800"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b="1" dirty="0" smtClean="0">
                          <a:effectLst/>
                        </a:rPr>
                        <a:t>(32AG </a:t>
                      </a:r>
                      <a:r>
                        <a:rPr lang="en-US" sz="800" b="1" dirty="0">
                          <a:effectLst/>
                        </a:rPr>
                        <a:t>Other)</a:t>
                      </a:r>
                      <a:endParaRPr lang="en-US" sz="800" b="1" dirty="0">
                        <a:effectLst/>
                        <a:latin typeface="Calibri"/>
                        <a:ea typeface="Calibri"/>
                        <a:cs typeface="Times New Roman"/>
                      </a:endParaRPr>
                    </a:p>
                  </a:txBody>
                  <a:tcPr marL="49567" marR="49567" marT="0" marB="0"/>
                </a:tc>
                <a:tc>
                  <a:txBody>
                    <a:bodyPr/>
                    <a:lstStyle/>
                    <a:p>
                      <a:pPr marL="0" marR="0">
                        <a:lnSpc>
                          <a:spcPct val="115000"/>
                        </a:lnSpc>
                        <a:spcBef>
                          <a:spcPts val="0"/>
                        </a:spcBef>
                        <a:spcAft>
                          <a:spcPts val="0"/>
                        </a:spcAft>
                        <a:tabLst>
                          <a:tab pos="1343025" algn="l"/>
                        </a:tabLst>
                      </a:pPr>
                      <a:r>
                        <a:rPr lang="en-US" sz="800" dirty="0">
                          <a:effectLst/>
                        </a:rPr>
                        <a:t>Use Aggregate card and choose the Special Code (32AG Other) when processing a lunch meal under this exception.</a:t>
                      </a:r>
                      <a:endParaRPr lang="en-US" sz="800" dirty="0">
                        <a:effectLst/>
                        <a:latin typeface="Calibri"/>
                        <a:ea typeface="Calibri"/>
                        <a:cs typeface="Times New Roman"/>
                      </a:endParaRPr>
                    </a:p>
                  </a:txBody>
                  <a:tcPr marL="49567" marR="49567" marT="0" marB="0"/>
                </a:tc>
              </a:tr>
            </a:tbl>
          </a:graphicData>
        </a:graphic>
      </p:graphicFrame>
      <p:sp>
        <p:nvSpPr>
          <p:cNvPr id="3" name="TextBox 2"/>
          <p:cNvSpPr txBox="1"/>
          <p:nvPr/>
        </p:nvSpPr>
        <p:spPr>
          <a:xfrm>
            <a:off x="914400" y="0"/>
            <a:ext cx="6629400" cy="369332"/>
          </a:xfrm>
          <a:prstGeom prst="rect">
            <a:avLst/>
          </a:prstGeom>
          <a:noFill/>
        </p:spPr>
        <p:txBody>
          <a:bodyPr wrap="square" rtlCol="0">
            <a:spAutoFit/>
          </a:bodyPr>
          <a:lstStyle/>
          <a:p>
            <a:r>
              <a:rPr lang="en-US" dirty="0" smtClean="0"/>
              <a:t>Special Eligibility Exceptions Guide</a:t>
            </a:r>
            <a:endParaRPr lang="en-US" dirty="0"/>
          </a:p>
        </p:txBody>
      </p:sp>
      <p:sp>
        <p:nvSpPr>
          <p:cNvPr id="4" name="Slide Number Placeholder 3"/>
          <p:cNvSpPr>
            <a:spLocks noGrp="1"/>
          </p:cNvSpPr>
          <p:nvPr>
            <p:ph type="sldNum" sz="quarter" idx="12"/>
          </p:nvPr>
        </p:nvSpPr>
        <p:spPr/>
        <p:txBody>
          <a:bodyPr/>
          <a:lstStyle/>
          <a:p>
            <a:fld id="{796E634C-1E21-4442-8F5F-47D10AA6296F}" type="slidenum">
              <a:rPr lang="en-US" smtClean="0"/>
              <a:pPr/>
              <a:t>9</a:t>
            </a:fld>
            <a:endParaRPr lang="en-US" dirty="0"/>
          </a:p>
        </p:txBody>
      </p:sp>
    </p:spTree>
    <p:extLst>
      <p:ext uri="{BB962C8B-B14F-4D97-AF65-F5344CB8AC3E}">
        <p14:creationId xmlns:p14="http://schemas.microsoft.com/office/powerpoint/2010/main" val="3919933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5801</TotalTime>
  <Words>1421</Words>
  <Application>Microsoft Office PowerPoint</Application>
  <PresentationFormat>On-screen Show (4:3)</PresentationFormat>
  <Paragraphs>150</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Clarity</vt:lpstr>
      <vt:lpstr>1_Clarity</vt:lpstr>
      <vt:lpstr>Senior Affairs Point of Sale System  Memberships Training Course</vt:lpstr>
      <vt:lpstr>DSA Memberships Course-Section 7 Alternate Meal Eligibility/Special Codes (For Meal Sites Only)</vt:lpstr>
      <vt:lpstr>DSA Memberships Course-Section 7 Alternate Meal Eligibility/Special Codes (For Meal Sites Only)</vt:lpstr>
      <vt:lpstr>DSA Memberships Course-Section 7 Alternate Meal Eligibility/Special Codes (For Meal Sites Only)</vt:lpstr>
      <vt:lpstr>DSA Memberships Course-Section 7 Alternate Meal Eligibility/Special Codes (For Meal Sites Only)</vt:lpstr>
      <vt:lpstr>DSA Memberships Course-Section 7 Alternate Meal Eligibility/Special Codes (For Meal Sites Only)</vt:lpstr>
      <vt:lpstr>DSA Memberships Course-Section 7 Alternate Meal Eligibility/Special Codes (For Meal Sites Only)</vt:lpstr>
      <vt:lpstr>DSA Memberships Course-Section 7 Alternate Meal Eligibility/Special Codes (For Meal Sites Only)</vt:lpstr>
      <vt:lpstr>PowerPoint Presentation</vt:lpstr>
      <vt:lpstr>DSA Memberships Course-Section 7 Alternate Meal Eligibility/Special Codes (For Meal Sites Only)</vt:lpstr>
      <vt:lpstr>PowerPoint Presentation</vt:lpstr>
      <vt:lpstr>PowerPoint Presentation</vt:lpstr>
      <vt:lpstr>DSA Memberships Course-Section 7 Alternate Meal Eligibility/Special Codes (For Meal Sites Only)</vt:lpstr>
    </vt:vector>
  </TitlesOfParts>
  <Company>City of Albuquerque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Affairs Siriusware Memberships Training Course</dc:title>
  <dc:creator>Terrasas, Amber</dc:creator>
  <cp:lastModifiedBy>Terrasas, Amber</cp:lastModifiedBy>
  <cp:revision>41</cp:revision>
  <dcterms:created xsi:type="dcterms:W3CDTF">2016-04-25T15:53:14Z</dcterms:created>
  <dcterms:modified xsi:type="dcterms:W3CDTF">2016-12-28T19:04:05Z</dcterms:modified>
</cp:coreProperties>
</file>